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41.xml" ContentType="application/vnd.openxmlformats-officedocument.presentationml.tags+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notesSlides/notesSlide21.xml" ContentType="application/vnd.openxmlformats-officedocument.presentationml.notesSlide+xml"/>
  <Override PartName="/ppt/tags/tag129.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charts/chart1.xml" ContentType="application/vnd.openxmlformats-officedocument.drawingml.chart+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tags/tag115.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70" r:id="rId2"/>
    <p:sldId id="444" r:id="rId3"/>
    <p:sldId id="461" r:id="rId4"/>
    <p:sldId id="264" r:id="rId5"/>
    <p:sldId id="258" r:id="rId6"/>
    <p:sldId id="467" r:id="rId7"/>
    <p:sldId id="434" r:id="rId8"/>
    <p:sldId id="427" r:id="rId9"/>
    <p:sldId id="349" r:id="rId10"/>
    <p:sldId id="350" r:id="rId11"/>
    <p:sldId id="351" r:id="rId12"/>
    <p:sldId id="354" r:id="rId13"/>
    <p:sldId id="352" r:id="rId14"/>
    <p:sldId id="353" r:id="rId15"/>
    <p:sldId id="355" r:id="rId16"/>
    <p:sldId id="356" r:id="rId17"/>
    <p:sldId id="483" r:id="rId18"/>
    <p:sldId id="484" r:id="rId19"/>
    <p:sldId id="357" r:id="rId20"/>
    <p:sldId id="358" r:id="rId21"/>
    <p:sldId id="260" r:id="rId22"/>
    <p:sldId id="462" r:id="rId23"/>
    <p:sldId id="450" r:id="rId24"/>
    <p:sldId id="469" r:id="rId25"/>
    <p:sldId id="281" r:id="rId26"/>
    <p:sldId id="437" r:id="rId27"/>
    <p:sldId id="458" r:id="rId28"/>
    <p:sldId id="464" r:id="rId29"/>
    <p:sldId id="471" r:id="rId30"/>
    <p:sldId id="472" r:id="rId31"/>
    <p:sldId id="480" r:id="rId32"/>
    <p:sldId id="481" r:id="rId33"/>
    <p:sldId id="431" r:id="rId34"/>
    <p:sldId id="268" r:id="rId35"/>
    <p:sldId id="318" r:id="rId36"/>
    <p:sldId id="362" r:id="rId37"/>
    <p:sldId id="423" r:id="rId38"/>
    <p:sldId id="290" r:id="rId39"/>
  </p:sldIdLst>
  <p:sldSz cx="9144000" cy="6858000" type="screen4x3"/>
  <p:notesSz cx="6789738" cy="99298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FF"/>
    <a:srgbClr val="336699"/>
    <a:srgbClr val="FF9900"/>
    <a:srgbClr val="FF0000"/>
    <a:srgbClr val="CCCC00"/>
    <a:srgbClr val="66FFFF"/>
    <a:srgbClr val="66CCFF"/>
    <a:srgbClr val="33CC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8235" autoAdjust="0"/>
  </p:normalViewPr>
  <p:slideViewPr>
    <p:cSldViewPr>
      <p:cViewPr>
        <p:scale>
          <a:sx n="90" d="100"/>
          <a:sy n="90" d="100"/>
        </p:scale>
        <p:origin x="-552" y="-72"/>
      </p:cViewPr>
      <p:guideLst>
        <p:guide orient="horz" pos="2160"/>
        <p:guide pos="2880"/>
      </p:guideLst>
    </p:cSldViewPr>
  </p:slideViewPr>
  <p:outlineViewPr>
    <p:cViewPr>
      <p:scale>
        <a:sx n="33" d="100"/>
        <a:sy n="33" d="100"/>
      </p:scale>
      <p:origin x="0" y="618"/>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54" d="100"/>
          <a:sy n="54" d="100"/>
        </p:scale>
        <p:origin x="-2052" y="-96"/>
      </p:cViewPr>
      <p:guideLst>
        <p:guide orient="horz" pos="3128"/>
        <p:guide pos="213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24037;&#20316;\&#21019;&#26032;&#22522;&#22320;&#31609;&#22791;\2012&#24180;-2016&#24180;&#30740;&#21457;&#25112;&#30053;&#35268;&#21010;\&#20013;&#31918;&#30740;&#21457;&#25112;&#30053;&#35268;&#21010;\&#31532;&#22235;&#37096;&#20998;%20&#24180;&#24230;&#22238;&#39038;&#19982;&#21453;&#24605;\&#36319;&#21508;&#37096;&#20998;&#26680;&#23454;&#30340;&#26448;&#26009;\&#20154;&#21147;\&#20154;&#21592;&#32479;&#3574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24037;&#20316;\&#21019;&#26032;&#22522;&#22320;&#31609;&#22791;\2012&#24180;-2016&#24180;&#30740;&#21457;&#25112;&#30053;&#35268;&#21010;\&#20013;&#31918;&#30740;&#21457;&#25112;&#30053;&#35268;&#21010;\&#31532;&#22235;&#37096;&#20998;%20&#24180;&#24230;&#22238;&#39038;&#19982;&#21453;&#24605;\&#36319;&#21508;&#37096;&#20998;&#26680;&#23454;&#30340;&#26448;&#26009;\&#20154;&#21147;\&#20154;&#21592;&#32479;&#3574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24037;&#20316;\&#21019;&#26032;&#22522;&#22320;&#31609;&#22791;\2012&#24180;-2016&#24180;&#30740;&#21457;&#25112;&#30053;&#35268;&#21010;\&#20013;&#31918;&#30740;&#21457;&#25112;&#30053;&#35268;&#21010;\&#31532;&#22235;&#37096;&#20998;%20&#24180;&#24230;&#22238;&#39038;&#19982;&#21453;&#24605;\&#36319;&#21508;&#37096;&#20998;&#26680;&#23454;&#30340;&#26448;&#26009;\&#20154;&#21147;\&#20154;&#21592;&#32479;&#35745;.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300">
                <a:solidFill>
                  <a:srgbClr val="C00000"/>
                </a:solidFill>
                <a:latin typeface="微软雅黑" pitchFamily="34" charset="-122"/>
                <a:ea typeface="微软雅黑" pitchFamily="34" charset="-122"/>
              </a:defRPr>
            </a:pPr>
            <a:r>
              <a:rPr lang="zh-CN" altLang="en-US" sz="1300" dirty="0">
                <a:solidFill>
                  <a:srgbClr val="C00000"/>
                </a:solidFill>
                <a:latin typeface="微软雅黑" pitchFamily="34" charset="-122"/>
                <a:ea typeface="微软雅黑" pitchFamily="34" charset="-122"/>
              </a:rPr>
              <a:t>研究院人员结构</a:t>
            </a:r>
          </a:p>
        </c:rich>
      </c:tx>
      <c:layout>
        <c:manualLayout>
          <c:xMode val="edge"/>
          <c:yMode val="edge"/>
          <c:x val="0.31196488868644151"/>
          <c:y val="1.5503875968992685E-2"/>
        </c:manualLayout>
      </c:layout>
    </c:title>
    <c:view3D>
      <c:rotX val="30"/>
      <c:perspective val="30"/>
    </c:view3D>
    <c:plotArea>
      <c:layout>
        <c:manualLayout>
          <c:layoutTarget val="inner"/>
          <c:xMode val="edge"/>
          <c:yMode val="edge"/>
          <c:x val="0.15096039512633555"/>
          <c:y val="0.3934882206519979"/>
          <c:w val="0.70101501775089314"/>
          <c:h val="0.56595658100876856"/>
        </c:manualLayout>
      </c:layout>
      <c:pie3DChart>
        <c:varyColors val="1"/>
        <c:ser>
          <c:idx val="0"/>
          <c:order val="0"/>
          <c:dLbls>
            <c:dLbl>
              <c:idx val="0"/>
              <c:layout>
                <c:manualLayout>
                  <c:x val="0"/>
                  <c:y val="-0.15200765525808738"/>
                </c:manualLayout>
              </c:layout>
              <c:tx>
                <c:rich>
                  <a:bodyPr/>
                  <a:lstStyle/>
                  <a:p>
                    <a:pPr>
                      <a:defRPr sz="900" b="1"/>
                    </a:pPr>
                    <a:r>
                      <a:rPr lang="zh-CN" altLang="en-US" sz="900">
                        <a:latin typeface="微软雅黑" pitchFamily="34" charset="-122"/>
                      </a:rPr>
                      <a:t>研发人员
</a:t>
                    </a:r>
                    <a:r>
                      <a:rPr lang="en-US" altLang="zh-CN" sz="900">
                        <a:latin typeface="微软雅黑" pitchFamily="34" charset="-122"/>
                      </a:rPr>
                      <a:t>70
56%</a:t>
                    </a:r>
                    <a:endParaRPr lang="zh-CN" altLang="en-US" sz="900">
                      <a:latin typeface="微软雅黑" pitchFamily="34" charset="-122"/>
                    </a:endParaRPr>
                  </a:p>
                </c:rich>
              </c:tx>
              <c:spPr/>
              <c:showVal val="1"/>
              <c:showCatName val="1"/>
              <c:showPercent val="1"/>
            </c:dLbl>
            <c:dLbl>
              <c:idx val="1"/>
              <c:layout>
                <c:manualLayout>
                  <c:x val="9.2296779932500017E-3"/>
                  <c:y val="-4.8805970287312712E-2"/>
                </c:manualLayout>
              </c:layout>
              <c:tx>
                <c:rich>
                  <a:bodyPr/>
                  <a:lstStyle/>
                  <a:p>
                    <a:pPr>
                      <a:defRPr sz="900" b="1"/>
                    </a:pPr>
                    <a:r>
                      <a:rPr lang="zh-CN" altLang="en-US" sz="900" dirty="0">
                        <a:latin typeface="微软雅黑" pitchFamily="34" charset="-122"/>
                      </a:rPr>
                      <a:t>管理人员
</a:t>
                    </a:r>
                    <a:r>
                      <a:rPr lang="en-US" altLang="zh-CN" sz="900" dirty="0">
                        <a:latin typeface="微软雅黑" pitchFamily="34" charset="-122"/>
                      </a:rPr>
                      <a:t>42
33%</a:t>
                    </a:r>
                    <a:endParaRPr lang="zh-CN" altLang="en-US" sz="900" dirty="0">
                      <a:latin typeface="微软雅黑" pitchFamily="34" charset="-122"/>
                    </a:endParaRPr>
                  </a:p>
                </c:rich>
              </c:tx>
              <c:spPr/>
              <c:showVal val="1"/>
              <c:showCatName val="1"/>
              <c:showPercent val="1"/>
            </c:dLbl>
            <c:dLbl>
              <c:idx val="2"/>
              <c:layout>
                <c:manualLayout>
                  <c:x val="0.11087786592402814"/>
                  <c:y val="1.830657477150327E-2"/>
                </c:manualLayout>
              </c:layout>
              <c:tx>
                <c:rich>
                  <a:bodyPr/>
                  <a:lstStyle/>
                  <a:p>
                    <a:r>
                      <a:rPr lang="zh-CN" altLang="en-US" sz="900" dirty="0">
                        <a:latin typeface="微软雅黑" pitchFamily="34" charset="-122"/>
                      </a:rPr>
                      <a:t>基建人员
</a:t>
                    </a:r>
                    <a:r>
                      <a:rPr lang="en-US" altLang="zh-CN" sz="900" dirty="0">
                        <a:latin typeface="微软雅黑" pitchFamily="34" charset="-122"/>
                      </a:rPr>
                      <a:t>14
11%</a:t>
                    </a:r>
                    <a:endParaRPr lang="zh-CN" altLang="en-US" sz="900" dirty="0">
                      <a:latin typeface="微软雅黑" pitchFamily="34" charset="-122"/>
                    </a:endParaRPr>
                  </a:p>
                </c:rich>
              </c:tx>
              <c:showVal val="1"/>
              <c:showCatName val="1"/>
              <c:showPercent val="1"/>
            </c:dLbl>
            <c:txPr>
              <a:bodyPr/>
              <a:lstStyle/>
              <a:p>
                <a:pPr>
                  <a:defRPr b="1"/>
                </a:pPr>
                <a:endParaRPr lang="zh-CN"/>
              </a:p>
            </c:txPr>
            <c:showVal val="1"/>
            <c:showCatName val="1"/>
            <c:showPercent val="1"/>
            <c:showLeaderLines val="1"/>
          </c:dLbls>
          <c:cat>
            <c:strRef>
              <c:f>Sheet1!$A$1:$A$3</c:f>
              <c:strCache>
                <c:ptCount val="3"/>
                <c:pt idx="0">
                  <c:v>研发人员</c:v>
                </c:pt>
                <c:pt idx="1">
                  <c:v>管理人员</c:v>
                </c:pt>
                <c:pt idx="2">
                  <c:v>基建人员</c:v>
                </c:pt>
              </c:strCache>
            </c:strRef>
          </c:cat>
          <c:val>
            <c:numRef>
              <c:f>Sheet1!$B$1:$B$3</c:f>
              <c:numCache>
                <c:formatCode>General</c:formatCode>
                <c:ptCount val="3"/>
                <c:pt idx="0">
                  <c:v>70</c:v>
                </c:pt>
                <c:pt idx="1">
                  <c:v>42</c:v>
                </c:pt>
                <c:pt idx="2">
                  <c:v>14</c:v>
                </c:pt>
              </c:numCache>
            </c:numRef>
          </c:val>
        </c:ser>
        <c:dLbls>
          <c:showCatName val="1"/>
          <c:showPercent val="1"/>
        </c:dLbls>
      </c:pie3DChart>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300">
                <a:solidFill>
                  <a:srgbClr val="C00000"/>
                </a:solidFill>
                <a:latin typeface="微软雅黑" pitchFamily="34" charset="-122"/>
                <a:ea typeface="微软雅黑" pitchFamily="34" charset="-122"/>
              </a:defRPr>
            </a:pPr>
            <a:r>
              <a:rPr lang="zh-CN" altLang="en-US" sz="1300" dirty="0">
                <a:solidFill>
                  <a:srgbClr val="C00000"/>
                </a:solidFill>
                <a:latin typeface="微软雅黑" pitchFamily="34" charset="-122"/>
                <a:ea typeface="微软雅黑" pitchFamily="34" charset="-122"/>
              </a:rPr>
              <a:t>研究院</a:t>
            </a:r>
            <a:r>
              <a:rPr lang="zh-CN" altLang="en-US" sz="1300" dirty="0" smtClean="0">
                <a:solidFill>
                  <a:srgbClr val="C00000"/>
                </a:solidFill>
                <a:latin typeface="微软雅黑" pitchFamily="34" charset="-122"/>
                <a:ea typeface="微软雅黑" pitchFamily="34" charset="-122"/>
              </a:rPr>
              <a:t>人员学历结构</a:t>
            </a:r>
            <a:endParaRPr lang="zh-CN" altLang="en-US" sz="1300" dirty="0">
              <a:solidFill>
                <a:srgbClr val="C00000"/>
              </a:solidFill>
              <a:latin typeface="微软雅黑" pitchFamily="34" charset="-122"/>
              <a:ea typeface="微软雅黑" pitchFamily="34" charset="-122"/>
            </a:endParaRPr>
          </a:p>
        </c:rich>
      </c:tx>
      <c:layout>
        <c:manualLayout>
          <c:xMode val="edge"/>
          <c:yMode val="edge"/>
          <c:x val="0.31196488868644162"/>
          <c:y val="1.5503875968992645E-2"/>
        </c:manualLayout>
      </c:layout>
    </c:title>
    <c:view3D>
      <c:rotX val="30"/>
      <c:rotY val="174"/>
      <c:perspective val="30"/>
    </c:view3D>
    <c:plotArea>
      <c:layout>
        <c:manualLayout>
          <c:layoutTarget val="inner"/>
          <c:xMode val="edge"/>
          <c:yMode val="edge"/>
          <c:x val="0.12540128969501821"/>
          <c:y val="0.38174078496921127"/>
          <c:w val="0.70101501775089325"/>
          <c:h val="0.56595658100876856"/>
        </c:manualLayout>
      </c:layout>
      <c:pie3DChart>
        <c:varyColors val="1"/>
        <c:ser>
          <c:idx val="0"/>
          <c:order val="0"/>
          <c:dLbls>
            <c:dLbl>
              <c:idx val="0"/>
              <c:layout>
                <c:manualLayout>
                  <c:x val="-2.3584159418089272E-2"/>
                  <c:y val="3.5951494435288597E-2"/>
                </c:manualLayout>
              </c:layout>
              <c:tx>
                <c:rich>
                  <a:bodyPr/>
                  <a:lstStyle/>
                  <a:p>
                    <a:r>
                      <a:rPr lang="zh-CN" altLang="en-US" sz="900">
                        <a:latin typeface="微软雅黑" pitchFamily="34" charset="-122"/>
                      </a:rPr>
                      <a:t>博士
</a:t>
                    </a:r>
                    <a:r>
                      <a:rPr lang="en-US" altLang="zh-CN" sz="900">
                        <a:latin typeface="微软雅黑" pitchFamily="34" charset="-122"/>
                      </a:rPr>
                      <a:t>42
33%</a:t>
                    </a:r>
                    <a:endParaRPr lang="zh-CN" altLang="en-US" sz="900">
                      <a:latin typeface="微软雅黑" pitchFamily="34" charset="-122"/>
                    </a:endParaRPr>
                  </a:p>
                </c:rich>
              </c:tx>
              <c:showVal val="1"/>
              <c:showCatName val="1"/>
              <c:showPercent val="1"/>
            </c:dLbl>
            <c:dLbl>
              <c:idx val="1"/>
              <c:layout>
                <c:manualLayout>
                  <c:x val="3.1844932688758119E-2"/>
                  <c:y val="6.2794668699188913E-2"/>
                </c:manualLayout>
              </c:layout>
              <c:tx>
                <c:rich>
                  <a:bodyPr/>
                  <a:lstStyle/>
                  <a:p>
                    <a:r>
                      <a:rPr lang="zh-CN" altLang="en-US" sz="900" dirty="0">
                        <a:latin typeface="微软雅黑" pitchFamily="34" charset="-122"/>
                      </a:rPr>
                      <a:t>硕士
</a:t>
                    </a:r>
                    <a:r>
                      <a:rPr lang="en-US" altLang="zh-CN" sz="900" dirty="0">
                        <a:latin typeface="微软雅黑" pitchFamily="34" charset="-122"/>
                      </a:rPr>
                      <a:t>43
34%</a:t>
                    </a:r>
                    <a:endParaRPr lang="zh-CN" altLang="en-US" sz="900" dirty="0">
                      <a:latin typeface="微软雅黑" pitchFamily="34" charset="-122"/>
                    </a:endParaRPr>
                  </a:p>
                </c:rich>
              </c:tx>
              <c:showVal val="1"/>
              <c:showCatName val="1"/>
              <c:showPercent val="1"/>
            </c:dLbl>
            <c:dLbl>
              <c:idx val="2"/>
              <c:layout>
                <c:manualLayout>
                  <c:x val="6.4729643837255504E-2"/>
                  <c:y val="2.4180349549330002E-2"/>
                </c:manualLayout>
              </c:layout>
              <c:tx>
                <c:rich>
                  <a:bodyPr/>
                  <a:lstStyle/>
                  <a:p>
                    <a:r>
                      <a:rPr lang="zh-CN" altLang="en-US" sz="900">
                        <a:latin typeface="微软雅黑" pitchFamily="34" charset="-122"/>
                      </a:rPr>
                      <a:t>本科及以下
</a:t>
                    </a:r>
                    <a:r>
                      <a:rPr lang="en-US" altLang="zh-CN" sz="900">
                        <a:latin typeface="微软雅黑" pitchFamily="34" charset="-122"/>
                      </a:rPr>
                      <a:t>41
33%</a:t>
                    </a:r>
                    <a:endParaRPr lang="zh-CN" altLang="en-US" sz="900">
                      <a:latin typeface="微软雅黑" pitchFamily="34" charset="-122"/>
                    </a:endParaRPr>
                  </a:p>
                </c:rich>
              </c:tx>
              <c:showVal val="1"/>
              <c:showCatName val="1"/>
              <c:showPercent val="1"/>
            </c:dLbl>
            <c:txPr>
              <a:bodyPr/>
              <a:lstStyle/>
              <a:p>
                <a:pPr>
                  <a:defRPr sz="900" b="1"/>
                </a:pPr>
                <a:endParaRPr lang="zh-CN"/>
              </a:p>
            </c:txPr>
            <c:showVal val="1"/>
            <c:showCatName val="1"/>
            <c:showPercent val="1"/>
            <c:showLeaderLines val="1"/>
          </c:dLbls>
          <c:cat>
            <c:strRef>
              <c:f>Sheet1!$E$1:$E$3</c:f>
              <c:strCache>
                <c:ptCount val="3"/>
                <c:pt idx="0">
                  <c:v>博士</c:v>
                </c:pt>
                <c:pt idx="1">
                  <c:v>硕士</c:v>
                </c:pt>
                <c:pt idx="2">
                  <c:v>本科及以下</c:v>
                </c:pt>
              </c:strCache>
            </c:strRef>
          </c:cat>
          <c:val>
            <c:numRef>
              <c:f>Sheet1!$F$1:$F$3</c:f>
              <c:numCache>
                <c:formatCode>General</c:formatCode>
                <c:ptCount val="3"/>
                <c:pt idx="0">
                  <c:v>42</c:v>
                </c:pt>
                <c:pt idx="1">
                  <c:v>43</c:v>
                </c:pt>
                <c:pt idx="2">
                  <c:v>41</c:v>
                </c:pt>
              </c:numCache>
            </c:numRef>
          </c:val>
        </c:ser>
        <c:dLbls>
          <c:showCatName val="1"/>
          <c:showPercent val="1"/>
        </c:dLbls>
      </c:pie3DChart>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300">
                <a:solidFill>
                  <a:srgbClr val="C00000"/>
                </a:solidFill>
                <a:latin typeface="微软雅黑" pitchFamily="34" charset="-122"/>
                <a:ea typeface="微软雅黑" pitchFamily="34" charset="-122"/>
              </a:defRPr>
            </a:pPr>
            <a:r>
              <a:rPr lang="zh-CN" altLang="en-US" sz="1300" dirty="0">
                <a:solidFill>
                  <a:srgbClr val="C00000"/>
                </a:solidFill>
                <a:latin typeface="微软雅黑" pitchFamily="34" charset="-122"/>
                <a:ea typeface="微软雅黑" pitchFamily="34" charset="-122"/>
              </a:rPr>
              <a:t>研究院研发人员学历结构</a:t>
            </a:r>
          </a:p>
        </c:rich>
      </c:tx>
      <c:layout>
        <c:manualLayout>
          <c:xMode val="edge"/>
          <c:yMode val="edge"/>
          <c:x val="0.22640335733434391"/>
          <c:y val="1.5503840116475483E-2"/>
        </c:manualLayout>
      </c:layout>
    </c:title>
    <c:view3D>
      <c:rotX val="30"/>
      <c:perspective val="30"/>
    </c:view3D>
    <c:plotArea>
      <c:layout>
        <c:manualLayout>
          <c:layoutTarget val="inner"/>
          <c:xMode val="edge"/>
          <c:yMode val="edge"/>
          <c:x val="0.15799935435878348"/>
          <c:y val="0.42873052770036091"/>
          <c:w val="0.70101501775089359"/>
          <c:h val="0.56595658100876856"/>
        </c:manualLayout>
      </c:layout>
      <c:pie3DChart>
        <c:varyColors val="1"/>
        <c:ser>
          <c:idx val="0"/>
          <c:order val="0"/>
          <c:dLbls>
            <c:dLbl>
              <c:idx val="0"/>
              <c:layout>
                <c:manualLayout>
                  <c:x val="8.5014105857088747E-3"/>
                  <c:y val="1.8330162142362341E-2"/>
                </c:manualLayout>
              </c:layout>
              <c:tx>
                <c:rich>
                  <a:bodyPr/>
                  <a:lstStyle/>
                  <a:p>
                    <a:r>
                      <a:rPr lang="zh-CN" altLang="en-US" sz="900" b="1">
                        <a:latin typeface="微软雅黑" pitchFamily="34" charset="-122"/>
                      </a:rPr>
                      <a:t>博士
</a:t>
                    </a:r>
                    <a:r>
                      <a:rPr lang="en-US" altLang="zh-CN" sz="900" b="1">
                        <a:latin typeface="微软雅黑" pitchFamily="34" charset="-122"/>
                      </a:rPr>
                      <a:t>36
51%</a:t>
                    </a:r>
                    <a:endParaRPr lang="zh-CN" altLang="en-US" sz="900" b="1">
                      <a:latin typeface="微软雅黑" pitchFamily="34" charset="-122"/>
                    </a:endParaRPr>
                  </a:p>
                </c:rich>
              </c:tx>
              <c:showVal val="1"/>
              <c:showCatName val="1"/>
              <c:showPercent val="1"/>
            </c:dLbl>
            <c:dLbl>
              <c:idx val="1"/>
              <c:layout>
                <c:manualLayout>
                  <c:x val="4.1558702925712562E-3"/>
                  <c:y val="1.5804925968030323E-2"/>
                </c:manualLayout>
              </c:layout>
              <c:tx>
                <c:rich>
                  <a:bodyPr/>
                  <a:lstStyle/>
                  <a:p>
                    <a:r>
                      <a:rPr lang="zh-CN" altLang="en-US" sz="900" b="1">
                        <a:latin typeface="微软雅黑" pitchFamily="34" charset="-122"/>
                      </a:rPr>
                      <a:t>硕士
</a:t>
                    </a:r>
                    <a:r>
                      <a:rPr lang="en-US" altLang="zh-CN" sz="900" b="1">
                        <a:latin typeface="微软雅黑" pitchFamily="34" charset="-122"/>
                      </a:rPr>
                      <a:t>27
39%</a:t>
                    </a:r>
                    <a:endParaRPr lang="zh-CN" altLang="en-US" sz="900" b="1">
                      <a:latin typeface="微软雅黑" pitchFamily="34" charset="-122"/>
                    </a:endParaRPr>
                  </a:p>
                </c:rich>
              </c:tx>
              <c:showVal val="1"/>
              <c:showCatName val="1"/>
              <c:showPercent val="1"/>
            </c:dLbl>
            <c:dLbl>
              <c:idx val="2"/>
              <c:layout>
                <c:manualLayout>
                  <c:x val="-9.376226367426127E-2"/>
                  <c:y val="8.8105767620922273E-2"/>
                </c:manualLayout>
              </c:layout>
              <c:tx>
                <c:rich>
                  <a:bodyPr/>
                  <a:lstStyle/>
                  <a:p>
                    <a:r>
                      <a:rPr lang="zh-CN" altLang="en-US" sz="900" b="1">
                        <a:latin typeface="微软雅黑" pitchFamily="34" charset="-122"/>
                      </a:rPr>
                      <a:t>本科及以下
</a:t>
                    </a:r>
                    <a:r>
                      <a:rPr lang="en-US" altLang="zh-CN" sz="900" b="1">
                        <a:latin typeface="微软雅黑" pitchFamily="34" charset="-122"/>
                      </a:rPr>
                      <a:t>7
10%</a:t>
                    </a:r>
                    <a:endParaRPr lang="zh-CN" altLang="en-US" sz="900" b="1">
                      <a:latin typeface="微软雅黑" pitchFamily="34" charset="-122"/>
                    </a:endParaRPr>
                  </a:p>
                </c:rich>
              </c:tx>
              <c:showVal val="1"/>
              <c:showCatName val="1"/>
              <c:showPercent val="1"/>
            </c:dLbl>
            <c:txPr>
              <a:bodyPr/>
              <a:lstStyle/>
              <a:p>
                <a:pPr>
                  <a:defRPr sz="900" b="1"/>
                </a:pPr>
                <a:endParaRPr lang="zh-CN"/>
              </a:p>
            </c:txPr>
            <c:showVal val="1"/>
            <c:showCatName val="1"/>
            <c:showPercent val="1"/>
            <c:showLeaderLines val="1"/>
          </c:dLbls>
          <c:cat>
            <c:strRef>
              <c:f>Sheet1!$H$1:$H$3</c:f>
              <c:strCache>
                <c:ptCount val="3"/>
                <c:pt idx="0">
                  <c:v>博士</c:v>
                </c:pt>
                <c:pt idx="1">
                  <c:v>硕士</c:v>
                </c:pt>
                <c:pt idx="2">
                  <c:v>本科及以下</c:v>
                </c:pt>
              </c:strCache>
            </c:strRef>
          </c:cat>
          <c:val>
            <c:numRef>
              <c:f>Sheet1!$I$1:$I$3</c:f>
              <c:numCache>
                <c:formatCode>General</c:formatCode>
                <c:ptCount val="3"/>
                <c:pt idx="0">
                  <c:v>36</c:v>
                </c:pt>
                <c:pt idx="1">
                  <c:v>27</c:v>
                </c:pt>
                <c:pt idx="2">
                  <c:v>7</c:v>
                </c:pt>
              </c:numCache>
            </c:numRef>
          </c:val>
        </c:ser>
        <c:dLbls>
          <c:showCatName val="1"/>
          <c:showPercent val="1"/>
        </c:dLbls>
      </c:pie3DChart>
    </c:plotArea>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0888D-CC6B-4A51-9F48-AEB25A78D467}" type="doc">
      <dgm:prSet loTypeId="urn:microsoft.com/office/officeart/2005/8/layout/hChevron3" loCatId="process" qsTypeId="urn:microsoft.com/office/officeart/2005/8/quickstyle/simple5" qsCatId="simple" csTypeId="urn:microsoft.com/office/officeart/2005/8/colors/colorful1" csCatId="colorful" phldr="1"/>
      <dgm:spPr/>
    </dgm:pt>
    <dgm:pt modelId="{E4C3952A-AAD7-41E7-956F-1DC4ACE4610A}">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种植和收购</a:t>
          </a:r>
          <a:endParaRPr lang="zh-CN" altLang="en-US" sz="1200" dirty="0">
            <a:solidFill>
              <a:schemeClr val="bg1"/>
            </a:solidFill>
            <a:latin typeface="微软雅黑" pitchFamily="34" charset="-122"/>
            <a:ea typeface="微软雅黑" pitchFamily="34" charset="-122"/>
          </a:endParaRPr>
        </a:p>
      </dgm:t>
    </dgm:pt>
    <dgm:pt modelId="{F89C66EB-5DAC-4177-8738-542A2A76784D}" type="parTrans" cxnId="{60EA5837-62DB-46DA-892D-3A62AB7130E4}">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AEC2F358-605C-489F-BB53-338EC72C11FC}" type="sibTrans" cxnId="{60EA5837-62DB-46DA-892D-3A62AB7130E4}">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B0817985-E1FC-492F-927B-D43C30E5D370}">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贸易</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物流</a:t>
          </a:r>
          <a:endParaRPr lang="zh-CN" altLang="en-US" sz="1200" dirty="0">
            <a:solidFill>
              <a:schemeClr val="bg1"/>
            </a:solidFill>
            <a:latin typeface="微软雅黑" pitchFamily="34" charset="-122"/>
            <a:ea typeface="微软雅黑" pitchFamily="34" charset="-122"/>
          </a:endParaRPr>
        </a:p>
      </dgm:t>
    </dgm:pt>
    <dgm:pt modelId="{8A7F80E0-7327-49FC-B775-4E0BC67EE0CA}" type="parTrans" cxnId="{8807E397-BB31-4B33-93DB-6E23B3A1CDD6}">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B3C99321-69BB-4EA4-9D8D-BB904A80D184}" type="sibTrans" cxnId="{8807E397-BB31-4B33-93DB-6E23B3A1CDD6}">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40241F06-8045-461D-99D1-587378A77405}">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食品原料、饲料原料及生化</a:t>
          </a:r>
          <a:endParaRPr lang="zh-CN" altLang="en-US" sz="1200" dirty="0">
            <a:solidFill>
              <a:schemeClr val="bg1"/>
            </a:solidFill>
            <a:latin typeface="微软雅黑" pitchFamily="34" charset="-122"/>
            <a:ea typeface="微软雅黑" pitchFamily="34" charset="-122"/>
          </a:endParaRPr>
        </a:p>
      </dgm:t>
    </dgm:pt>
    <dgm:pt modelId="{315AEB9F-11DA-4430-A7C8-5FE2680CF063}" type="parTrans" cxnId="{60887668-02A2-4103-A10B-4EE9D1A84008}">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C975AC7A-40E5-4614-88B3-9D241B3017AB}" type="sibTrans" cxnId="{60887668-02A2-4103-A10B-4EE9D1A84008}">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502A1FC6-7F86-48A6-A021-CBE7397B15A3}">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养殖与屠宰</a:t>
          </a:r>
          <a:endParaRPr lang="zh-CN" altLang="en-US" sz="1200" dirty="0">
            <a:solidFill>
              <a:schemeClr val="bg1"/>
            </a:solidFill>
            <a:latin typeface="微软雅黑" pitchFamily="34" charset="-122"/>
            <a:ea typeface="微软雅黑" pitchFamily="34" charset="-122"/>
          </a:endParaRPr>
        </a:p>
      </dgm:t>
    </dgm:pt>
    <dgm:pt modelId="{8050C240-7D1D-4181-85A9-4BB4EEFC1CB6}" type="parTrans" cxnId="{7E1D28AD-757E-4762-869C-47EB622FEE42}">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47F305CE-A812-434B-A03F-257A458F09BE}" type="sibTrans" cxnId="{7E1D28AD-757E-4762-869C-47EB622FEE42}">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13DC6C9C-CA63-410F-AA16-1FE61D8A1EAC}">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食品加工</a:t>
          </a:r>
          <a:endParaRPr lang="zh-CN" altLang="en-US" sz="1200" dirty="0">
            <a:solidFill>
              <a:schemeClr val="bg1"/>
            </a:solidFill>
            <a:latin typeface="微软雅黑" pitchFamily="34" charset="-122"/>
            <a:ea typeface="微软雅黑" pitchFamily="34" charset="-122"/>
          </a:endParaRPr>
        </a:p>
      </dgm:t>
    </dgm:pt>
    <dgm:pt modelId="{D1743758-8918-4898-96BA-7497EE5B3DE7}" type="parTrans" cxnId="{816B6AB8-851E-4E26-B597-BF27C9FA9794}">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CE6C5B31-80FA-46D1-A4E1-AEBB19C77E15}" type="sibTrans" cxnId="{816B6AB8-851E-4E26-B597-BF27C9FA9794}">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AA3FFA76-2DD8-4AAE-8CD8-AAE5C3D1AD2E}">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分销</a:t>
          </a:r>
          <a:r>
            <a:rPr lang="en-US" altLang="zh-CN" sz="1200" dirty="0" smtClean="0">
              <a:solidFill>
                <a:schemeClr val="bg1"/>
              </a:solidFill>
              <a:latin typeface="微软雅黑" pitchFamily="34" charset="-122"/>
              <a:ea typeface="微软雅黑" pitchFamily="34" charset="-122"/>
            </a:rPr>
            <a:t>/</a:t>
          </a:r>
          <a:br>
            <a:rPr lang="en-US" altLang="zh-CN" sz="1200" dirty="0" smtClean="0">
              <a:solidFill>
                <a:schemeClr val="bg1"/>
              </a:solidFill>
              <a:latin typeface="微软雅黑" pitchFamily="34" charset="-122"/>
              <a:ea typeface="微软雅黑" pitchFamily="34" charset="-122"/>
            </a:rPr>
          </a:br>
          <a:r>
            <a:rPr lang="zh-CN" altLang="en-US" sz="1200" dirty="0" smtClean="0">
              <a:solidFill>
                <a:schemeClr val="bg1"/>
              </a:solidFill>
              <a:latin typeface="微软雅黑" pitchFamily="34" charset="-122"/>
              <a:ea typeface="微软雅黑" pitchFamily="34" charset="-122"/>
            </a:rPr>
            <a:t>物流</a:t>
          </a:r>
          <a:endParaRPr lang="zh-CN" altLang="en-US" sz="1200" dirty="0">
            <a:solidFill>
              <a:schemeClr val="bg1"/>
            </a:solidFill>
            <a:latin typeface="微软雅黑" pitchFamily="34" charset="-122"/>
            <a:ea typeface="微软雅黑" pitchFamily="34" charset="-122"/>
          </a:endParaRPr>
        </a:p>
      </dgm:t>
    </dgm:pt>
    <dgm:pt modelId="{B31F13FB-BFFB-4FEF-99AA-CC22C269A96F}" type="parTrans" cxnId="{D2C14030-0A14-4BA6-BF26-4F735C2E01A2}">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47080650-DAB8-4C03-9CA4-32F4AAED5963}" type="sibTrans" cxnId="{D2C14030-0A14-4BA6-BF26-4F735C2E01A2}">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E7FB5860-7040-41F4-8776-8A0707DAAB1C}">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品牌推广</a:t>
          </a:r>
          <a:endParaRPr lang="zh-CN" altLang="en-US" sz="1200" dirty="0">
            <a:solidFill>
              <a:schemeClr val="bg1"/>
            </a:solidFill>
            <a:latin typeface="微软雅黑" pitchFamily="34" charset="-122"/>
            <a:ea typeface="微软雅黑" pitchFamily="34" charset="-122"/>
          </a:endParaRPr>
        </a:p>
      </dgm:t>
    </dgm:pt>
    <dgm:pt modelId="{AD656A67-C137-4B62-96F8-1B90A0B53A57}" type="sibTrans" cxnId="{A4BB23C5-562F-4AD8-8AA0-1E339C08894C}">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1A4841BC-FA38-44D5-876B-3FC542AEB327}" type="parTrans" cxnId="{A4BB23C5-562F-4AD8-8AA0-1E339C08894C}">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A617E6B7-F868-477A-B236-C0E70E35BB73}">
      <dgm:prSet phldrT="[文本]" custT="1"/>
      <dgm:spPr>
        <a:solidFill>
          <a:srgbClr val="0070C0"/>
        </a:solidFill>
      </dgm:spPr>
      <dgm:t>
        <a:bodyPr/>
        <a:lstStyle/>
        <a:p>
          <a:pPr>
            <a:lnSpc>
              <a:spcPct val="90000"/>
            </a:lnSpc>
            <a:spcBef>
              <a:spcPts val="0"/>
            </a:spcBef>
            <a:spcAft>
              <a:spcPts val="0"/>
            </a:spcAft>
          </a:pPr>
          <a:r>
            <a:rPr lang="zh-CN" altLang="en-US" sz="1200" dirty="0" smtClean="0">
              <a:solidFill>
                <a:schemeClr val="bg1"/>
              </a:solidFill>
              <a:latin typeface="微软雅黑" pitchFamily="34" charset="-122"/>
              <a:ea typeface="微软雅黑" pitchFamily="34" charset="-122"/>
            </a:rPr>
            <a:t>食品销售</a:t>
          </a:r>
          <a:endParaRPr lang="zh-CN" altLang="en-US" sz="1200" dirty="0">
            <a:solidFill>
              <a:schemeClr val="bg1"/>
            </a:solidFill>
            <a:latin typeface="微软雅黑" pitchFamily="34" charset="-122"/>
            <a:ea typeface="微软雅黑" pitchFamily="34" charset="-122"/>
          </a:endParaRPr>
        </a:p>
      </dgm:t>
    </dgm:pt>
    <dgm:pt modelId="{096A73D1-9D6A-4DCB-B1F2-2C1A6BCC1C78}" type="sibTrans" cxnId="{54573471-E538-4A3F-95C5-F8118797B6E3}">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8AF5285B-EBD6-47C2-A144-2244ABC08F02}" type="parTrans" cxnId="{54573471-E538-4A3F-95C5-F8118797B6E3}">
      <dgm:prSet/>
      <dgm:spPr/>
      <dgm:t>
        <a:bodyPr/>
        <a:lstStyle/>
        <a:p>
          <a:pPr>
            <a:lnSpc>
              <a:spcPct val="90000"/>
            </a:lnSpc>
            <a:spcBef>
              <a:spcPts val="0"/>
            </a:spcBef>
            <a:spcAft>
              <a:spcPts val="0"/>
            </a:spcAft>
          </a:pPr>
          <a:endParaRPr lang="zh-CN" altLang="en-US" sz="1200">
            <a:solidFill>
              <a:schemeClr val="bg1"/>
            </a:solidFill>
            <a:latin typeface="微软雅黑" pitchFamily="34" charset="-122"/>
            <a:ea typeface="微软雅黑" pitchFamily="34" charset="-122"/>
          </a:endParaRPr>
        </a:p>
      </dgm:t>
    </dgm:pt>
    <dgm:pt modelId="{8A69DDA5-F9F9-4E34-862A-9A757E09ECB4}" type="pres">
      <dgm:prSet presAssocID="{D230888D-CC6B-4A51-9F48-AEB25A78D467}" presName="Name0" presStyleCnt="0">
        <dgm:presLayoutVars>
          <dgm:dir/>
          <dgm:resizeHandles val="exact"/>
        </dgm:presLayoutVars>
      </dgm:prSet>
      <dgm:spPr/>
    </dgm:pt>
    <dgm:pt modelId="{B71F7904-F7C6-44C0-A931-E3AB0587AA0F}" type="pres">
      <dgm:prSet presAssocID="{E4C3952A-AAD7-41E7-956F-1DC4ACE4610A}" presName="parTxOnly" presStyleLbl="node1" presStyleIdx="0" presStyleCnt="8" custScaleX="131472" custScaleY="148221">
        <dgm:presLayoutVars>
          <dgm:bulletEnabled val="1"/>
        </dgm:presLayoutVars>
      </dgm:prSet>
      <dgm:spPr/>
      <dgm:t>
        <a:bodyPr/>
        <a:lstStyle/>
        <a:p>
          <a:endParaRPr lang="zh-CN" altLang="en-US"/>
        </a:p>
      </dgm:t>
    </dgm:pt>
    <dgm:pt modelId="{DFE00C9C-F44D-43B6-A54E-888211CD8CA7}" type="pres">
      <dgm:prSet presAssocID="{AEC2F358-605C-489F-BB53-338EC72C11FC}" presName="parSpace" presStyleCnt="0"/>
      <dgm:spPr/>
    </dgm:pt>
    <dgm:pt modelId="{CF729C53-0007-465D-8E4D-5EB73E6021A2}" type="pres">
      <dgm:prSet presAssocID="{B0817985-E1FC-492F-927B-D43C30E5D370}" presName="parTxOnly" presStyleLbl="node1" presStyleIdx="1" presStyleCnt="8" custScaleX="137225" custScaleY="136200">
        <dgm:presLayoutVars>
          <dgm:bulletEnabled val="1"/>
        </dgm:presLayoutVars>
      </dgm:prSet>
      <dgm:spPr/>
      <dgm:t>
        <a:bodyPr/>
        <a:lstStyle/>
        <a:p>
          <a:endParaRPr lang="zh-CN" altLang="en-US"/>
        </a:p>
      </dgm:t>
    </dgm:pt>
    <dgm:pt modelId="{7660D2F5-6D89-41E8-B0FD-4F5417C5883B}" type="pres">
      <dgm:prSet presAssocID="{B3C99321-69BB-4EA4-9D8D-BB904A80D184}" presName="parSpace" presStyleCnt="0"/>
      <dgm:spPr/>
    </dgm:pt>
    <dgm:pt modelId="{B41E0AF6-D00B-4EBA-9F55-1721CDB4E545}" type="pres">
      <dgm:prSet presAssocID="{40241F06-8045-461D-99D1-587378A77405}" presName="parTxOnly" presStyleLbl="node1" presStyleIdx="2" presStyleCnt="8" custScaleX="315138" custScaleY="148221">
        <dgm:presLayoutVars>
          <dgm:bulletEnabled val="1"/>
        </dgm:presLayoutVars>
      </dgm:prSet>
      <dgm:spPr/>
      <dgm:t>
        <a:bodyPr/>
        <a:lstStyle/>
        <a:p>
          <a:endParaRPr lang="zh-CN" altLang="en-US"/>
        </a:p>
      </dgm:t>
    </dgm:pt>
    <dgm:pt modelId="{E0489708-4E60-4A3F-890B-72E1BEDBC523}" type="pres">
      <dgm:prSet presAssocID="{C975AC7A-40E5-4614-88B3-9D241B3017AB}" presName="parSpace" presStyleCnt="0"/>
      <dgm:spPr/>
    </dgm:pt>
    <dgm:pt modelId="{9472A267-CAE5-4148-9D26-27290DB494AF}" type="pres">
      <dgm:prSet presAssocID="{502A1FC6-7F86-48A6-A021-CBE7397B15A3}" presName="parTxOnly" presStyleLbl="node1" presStyleIdx="3" presStyleCnt="8" custScaleX="158215" custScaleY="148221">
        <dgm:presLayoutVars>
          <dgm:bulletEnabled val="1"/>
        </dgm:presLayoutVars>
      </dgm:prSet>
      <dgm:spPr/>
      <dgm:t>
        <a:bodyPr/>
        <a:lstStyle/>
        <a:p>
          <a:endParaRPr lang="zh-CN" altLang="en-US"/>
        </a:p>
      </dgm:t>
    </dgm:pt>
    <dgm:pt modelId="{532AACC8-06C1-48FE-A783-7C24F33150D4}" type="pres">
      <dgm:prSet presAssocID="{47F305CE-A812-434B-A03F-257A458F09BE}" presName="parSpace" presStyleCnt="0"/>
      <dgm:spPr/>
    </dgm:pt>
    <dgm:pt modelId="{999A0552-FD18-4BB3-B61C-4D50707F76F7}" type="pres">
      <dgm:prSet presAssocID="{13DC6C9C-CA63-410F-AA16-1FE61D8A1EAC}" presName="parTxOnly" presStyleLbl="node1" presStyleIdx="4" presStyleCnt="8" custScaleX="103789" custScaleY="145012">
        <dgm:presLayoutVars>
          <dgm:bulletEnabled val="1"/>
        </dgm:presLayoutVars>
      </dgm:prSet>
      <dgm:spPr/>
      <dgm:t>
        <a:bodyPr/>
        <a:lstStyle/>
        <a:p>
          <a:endParaRPr lang="zh-CN" altLang="en-US"/>
        </a:p>
      </dgm:t>
    </dgm:pt>
    <dgm:pt modelId="{AFB66CDC-C6EA-4E05-99B1-42EA074EA653}" type="pres">
      <dgm:prSet presAssocID="{CE6C5B31-80FA-46D1-A4E1-AEBB19C77E15}" presName="parSpace" presStyleCnt="0"/>
      <dgm:spPr/>
    </dgm:pt>
    <dgm:pt modelId="{E415C806-0A2E-48F4-B26F-09A74F92308E}" type="pres">
      <dgm:prSet presAssocID="{AA3FFA76-2DD8-4AAE-8CD8-AAE5C3D1AD2E}" presName="parTxOnly" presStyleLbl="node1" presStyleIdx="5" presStyleCnt="8" custScaleX="113734" custScaleY="145012">
        <dgm:presLayoutVars>
          <dgm:bulletEnabled val="1"/>
        </dgm:presLayoutVars>
      </dgm:prSet>
      <dgm:spPr/>
      <dgm:t>
        <a:bodyPr/>
        <a:lstStyle/>
        <a:p>
          <a:endParaRPr lang="zh-CN" altLang="en-US"/>
        </a:p>
      </dgm:t>
    </dgm:pt>
    <dgm:pt modelId="{243ACFC7-47CA-4B1B-9867-9C5E92737E07}" type="pres">
      <dgm:prSet presAssocID="{47080650-DAB8-4C03-9CA4-32F4AAED5963}" presName="parSpace" presStyleCnt="0"/>
      <dgm:spPr/>
    </dgm:pt>
    <dgm:pt modelId="{C6BE4B31-6914-4FB9-8CD7-51300ED7F9D8}" type="pres">
      <dgm:prSet presAssocID="{E7FB5860-7040-41F4-8776-8A0707DAAB1C}" presName="parTxOnly" presStyleLbl="node1" presStyleIdx="6" presStyleCnt="8" custScaleX="118364" custScaleY="145012">
        <dgm:presLayoutVars>
          <dgm:bulletEnabled val="1"/>
        </dgm:presLayoutVars>
      </dgm:prSet>
      <dgm:spPr/>
      <dgm:t>
        <a:bodyPr/>
        <a:lstStyle/>
        <a:p>
          <a:endParaRPr lang="zh-CN" altLang="en-US"/>
        </a:p>
      </dgm:t>
    </dgm:pt>
    <dgm:pt modelId="{6CB93EC3-3EEF-4FEB-8F22-AD69E7E7696A}" type="pres">
      <dgm:prSet presAssocID="{AD656A67-C137-4B62-96F8-1B90A0B53A57}" presName="parSpace" presStyleCnt="0"/>
      <dgm:spPr/>
    </dgm:pt>
    <dgm:pt modelId="{38C6BFE9-A559-4686-BE2F-C20A4A3DAB26}" type="pres">
      <dgm:prSet presAssocID="{A617E6B7-F868-477A-B236-C0E70E35BB73}" presName="parTxOnly" presStyleLbl="node1" presStyleIdx="7" presStyleCnt="8" custScaleX="108138" custScaleY="145012">
        <dgm:presLayoutVars>
          <dgm:bulletEnabled val="1"/>
        </dgm:presLayoutVars>
      </dgm:prSet>
      <dgm:spPr/>
      <dgm:t>
        <a:bodyPr/>
        <a:lstStyle/>
        <a:p>
          <a:endParaRPr lang="zh-CN" altLang="en-US"/>
        </a:p>
      </dgm:t>
    </dgm:pt>
  </dgm:ptLst>
  <dgm:cxnLst>
    <dgm:cxn modelId="{60EA5837-62DB-46DA-892D-3A62AB7130E4}" srcId="{D230888D-CC6B-4A51-9F48-AEB25A78D467}" destId="{E4C3952A-AAD7-41E7-956F-1DC4ACE4610A}" srcOrd="0" destOrd="0" parTransId="{F89C66EB-5DAC-4177-8738-542A2A76784D}" sibTransId="{AEC2F358-605C-489F-BB53-338EC72C11FC}"/>
    <dgm:cxn modelId="{A384CEFE-0060-4583-8F9A-B0A7C8BF7330}" type="presOf" srcId="{A617E6B7-F868-477A-B236-C0E70E35BB73}" destId="{38C6BFE9-A559-4686-BE2F-C20A4A3DAB26}" srcOrd="0" destOrd="0" presId="urn:microsoft.com/office/officeart/2005/8/layout/hChevron3"/>
    <dgm:cxn modelId="{8807E397-BB31-4B33-93DB-6E23B3A1CDD6}" srcId="{D230888D-CC6B-4A51-9F48-AEB25A78D467}" destId="{B0817985-E1FC-492F-927B-D43C30E5D370}" srcOrd="1" destOrd="0" parTransId="{8A7F80E0-7327-49FC-B775-4E0BC67EE0CA}" sibTransId="{B3C99321-69BB-4EA4-9D8D-BB904A80D184}"/>
    <dgm:cxn modelId="{CD3912C6-6F5A-444E-9383-16A7C08943DD}" type="presOf" srcId="{502A1FC6-7F86-48A6-A021-CBE7397B15A3}" destId="{9472A267-CAE5-4148-9D26-27290DB494AF}" srcOrd="0" destOrd="0" presId="urn:microsoft.com/office/officeart/2005/8/layout/hChevron3"/>
    <dgm:cxn modelId="{0A5FAF02-3B82-4EA5-9EFB-51671A6AEE2A}" type="presOf" srcId="{B0817985-E1FC-492F-927B-D43C30E5D370}" destId="{CF729C53-0007-465D-8E4D-5EB73E6021A2}" srcOrd="0" destOrd="0" presId="urn:microsoft.com/office/officeart/2005/8/layout/hChevron3"/>
    <dgm:cxn modelId="{FFFBA897-9D3E-40D1-9E69-80491C632B4F}" type="presOf" srcId="{E4C3952A-AAD7-41E7-956F-1DC4ACE4610A}" destId="{B71F7904-F7C6-44C0-A931-E3AB0587AA0F}" srcOrd="0" destOrd="0" presId="urn:microsoft.com/office/officeart/2005/8/layout/hChevron3"/>
    <dgm:cxn modelId="{54573471-E538-4A3F-95C5-F8118797B6E3}" srcId="{D230888D-CC6B-4A51-9F48-AEB25A78D467}" destId="{A617E6B7-F868-477A-B236-C0E70E35BB73}" srcOrd="7" destOrd="0" parTransId="{8AF5285B-EBD6-47C2-A144-2244ABC08F02}" sibTransId="{096A73D1-9D6A-4DCB-B1F2-2C1A6BCC1C78}"/>
    <dgm:cxn modelId="{E28A8E29-21B1-49CB-B936-BEF002A6BBD5}" type="presOf" srcId="{AA3FFA76-2DD8-4AAE-8CD8-AAE5C3D1AD2E}" destId="{E415C806-0A2E-48F4-B26F-09A74F92308E}" srcOrd="0" destOrd="0" presId="urn:microsoft.com/office/officeart/2005/8/layout/hChevron3"/>
    <dgm:cxn modelId="{A4BB23C5-562F-4AD8-8AA0-1E339C08894C}" srcId="{D230888D-CC6B-4A51-9F48-AEB25A78D467}" destId="{E7FB5860-7040-41F4-8776-8A0707DAAB1C}" srcOrd="6" destOrd="0" parTransId="{1A4841BC-FA38-44D5-876B-3FC542AEB327}" sibTransId="{AD656A67-C137-4B62-96F8-1B90A0B53A57}"/>
    <dgm:cxn modelId="{D2C14030-0A14-4BA6-BF26-4F735C2E01A2}" srcId="{D230888D-CC6B-4A51-9F48-AEB25A78D467}" destId="{AA3FFA76-2DD8-4AAE-8CD8-AAE5C3D1AD2E}" srcOrd="5" destOrd="0" parTransId="{B31F13FB-BFFB-4FEF-99AA-CC22C269A96F}" sibTransId="{47080650-DAB8-4C03-9CA4-32F4AAED5963}"/>
    <dgm:cxn modelId="{A13862FC-5F40-4E2E-B65F-1874CCBED962}" type="presOf" srcId="{D230888D-CC6B-4A51-9F48-AEB25A78D467}" destId="{8A69DDA5-F9F9-4E34-862A-9A757E09ECB4}" srcOrd="0" destOrd="0" presId="urn:microsoft.com/office/officeart/2005/8/layout/hChevron3"/>
    <dgm:cxn modelId="{60887668-02A2-4103-A10B-4EE9D1A84008}" srcId="{D230888D-CC6B-4A51-9F48-AEB25A78D467}" destId="{40241F06-8045-461D-99D1-587378A77405}" srcOrd="2" destOrd="0" parTransId="{315AEB9F-11DA-4430-A7C8-5FE2680CF063}" sibTransId="{C975AC7A-40E5-4614-88B3-9D241B3017AB}"/>
    <dgm:cxn modelId="{35239466-7715-4B49-A670-B2EEE49F8ECD}" type="presOf" srcId="{E7FB5860-7040-41F4-8776-8A0707DAAB1C}" destId="{C6BE4B31-6914-4FB9-8CD7-51300ED7F9D8}" srcOrd="0" destOrd="0" presId="urn:microsoft.com/office/officeart/2005/8/layout/hChevron3"/>
    <dgm:cxn modelId="{816B6AB8-851E-4E26-B597-BF27C9FA9794}" srcId="{D230888D-CC6B-4A51-9F48-AEB25A78D467}" destId="{13DC6C9C-CA63-410F-AA16-1FE61D8A1EAC}" srcOrd="4" destOrd="0" parTransId="{D1743758-8918-4898-96BA-7497EE5B3DE7}" sibTransId="{CE6C5B31-80FA-46D1-A4E1-AEBB19C77E15}"/>
    <dgm:cxn modelId="{C6164058-D727-40DA-81EE-C52BA0611F43}" type="presOf" srcId="{40241F06-8045-461D-99D1-587378A77405}" destId="{B41E0AF6-D00B-4EBA-9F55-1721CDB4E545}" srcOrd="0" destOrd="0" presId="urn:microsoft.com/office/officeart/2005/8/layout/hChevron3"/>
    <dgm:cxn modelId="{759DE9D9-16E3-410E-B1FC-FEA924413C02}" type="presOf" srcId="{13DC6C9C-CA63-410F-AA16-1FE61D8A1EAC}" destId="{999A0552-FD18-4BB3-B61C-4D50707F76F7}" srcOrd="0" destOrd="0" presId="urn:microsoft.com/office/officeart/2005/8/layout/hChevron3"/>
    <dgm:cxn modelId="{7E1D28AD-757E-4762-869C-47EB622FEE42}" srcId="{D230888D-CC6B-4A51-9F48-AEB25A78D467}" destId="{502A1FC6-7F86-48A6-A021-CBE7397B15A3}" srcOrd="3" destOrd="0" parTransId="{8050C240-7D1D-4181-85A9-4BB4EEFC1CB6}" sibTransId="{47F305CE-A812-434B-A03F-257A458F09BE}"/>
    <dgm:cxn modelId="{5231D779-7A00-470F-A656-C78B1BD0E237}" type="presParOf" srcId="{8A69DDA5-F9F9-4E34-862A-9A757E09ECB4}" destId="{B71F7904-F7C6-44C0-A931-E3AB0587AA0F}" srcOrd="0" destOrd="0" presId="urn:microsoft.com/office/officeart/2005/8/layout/hChevron3"/>
    <dgm:cxn modelId="{47C0231C-09DB-45A1-B1B2-51A3D9192556}" type="presParOf" srcId="{8A69DDA5-F9F9-4E34-862A-9A757E09ECB4}" destId="{DFE00C9C-F44D-43B6-A54E-888211CD8CA7}" srcOrd="1" destOrd="0" presId="urn:microsoft.com/office/officeart/2005/8/layout/hChevron3"/>
    <dgm:cxn modelId="{B6E21B0A-E4BD-42D8-BAA7-3C53BDBA4F41}" type="presParOf" srcId="{8A69DDA5-F9F9-4E34-862A-9A757E09ECB4}" destId="{CF729C53-0007-465D-8E4D-5EB73E6021A2}" srcOrd="2" destOrd="0" presId="urn:microsoft.com/office/officeart/2005/8/layout/hChevron3"/>
    <dgm:cxn modelId="{7E204E41-96BD-4BC9-B229-E45F15807F8B}" type="presParOf" srcId="{8A69DDA5-F9F9-4E34-862A-9A757E09ECB4}" destId="{7660D2F5-6D89-41E8-B0FD-4F5417C5883B}" srcOrd="3" destOrd="0" presId="urn:microsoft.com/office/officeart/2005/8/layout/hChevron3"/>
    <dgm:cxn modelId="{DF1C3E72-3919-422D-AFEF-1938C45AA812}" type="presParOf" srcId="{8A69DDA5-F9F9-4E34-862A-9A757E09ECB4}" destId="{B41E0AF6-D00B-4EBA-9F55-1721CDB4E545}" srcOrd="4" destOrd="0" presId="urn:microsoft.com/office/officeart/2005/8/layout/hChevron3"/>
    <dgm:cxn modelId="{A4FAE5A8-DDFD-4380-A758-61B576F3BB68}" type="presParOf" srcId="{8A69DDA5-F9F9-4E34-862A-9A757E09ECB4}" destId="{E0489708-4E60-4A3F-890B-72E1BEDBC523}" srcOrd="5" destOrd="0" presId="urn:microsoft.com/office/officeart/2005/8/layout/hChevron3"/>
    <dgm:cxn modelId="{DD11026B-431A-4E8C-843E-19C590533F57}" type="presParOf" srcId="{8A69DDA5-F9F9-4E34-862A-9A757E09ECB4}" destId="{9472A267-CAE5-4148-9D26-27290DB494AF}" srcOrd="6" destOrd="0" presId="urn:microsoft.com/office/officeart/2005/8/layout/hChevron3"/>
    <dgm:cxn modelId="{00A4E74B-A7CC-46B5-9308-071BBCD3FD16}" type="presParOf" srcId="{8A69DDA5-F9F9-4E34-862A-9A757E09ECB4}" destId="{532AACC8-06C1-48FE-A783-7C24F33150D4}" srcOrd="7" destOrd="0" presId="urn:microsoft.com/office/officeart/2005/8/layout/hChevron3"/>
    <dgm:cxn modelId="{0957C776-BEA6-4623-AD55-17BAEB2C2FC4}" type="presParOf" srcId="{8A69DDA5-F9F9-4E34-862A-9A757E09ECB4}" destId="{999A0552-FD18-4BB3-B61C-4D50707F76F7}" srcOrd="8" destOrd="0" presId="urn:microsoft.com/office/officeart/2005/8/layout/hChevron3"/>
    <dgm:cxn modelId="{3CFAAA70-4A9D-45E1-82C0-C23B2424B22B}" type="presParOf" srcId="{8A69DDA5-F9F9-4E34-862A-9A757E09ECB4}" destId="{AFB66CDC-C6EA-4E05-99B1-42EA074EA653}" srcOrd="9" destOrd="0" presId="urn:microsoft.com/office/officeart/2005/8/layout/hChevron3"/>
    <dgm:cxn modelId="{6262A29A-32E6-4442-BBD9-FAA4AC72E50A}" type="presParOf" srcId="{8A69DDA5-F9F9-4E34-862A-9A757E09ECB4}" destId="{E415C806-0A2E-48F4-B26F-09A74F92308E}" srcOrd="10" destOrd="0" presId="urn:microsoft.com/office/officeart/2005/8/layout/hChevron3"/>
    <dgm:cxn modelId="{645D34FA-18AB-4038-AC4A-90569821D15C}" type="presParOf" srcId="{8A69DDA5-F9F9-4E34-862A-9A757E09ECB4}" destId="{243ACFC7-47CA-4B1B-9867-9C5E92737E07}" srcOrd="11" destOrd="0" presId="urn:microsoft.com/office/officeart/2005/8/layout/hChevron3"/>
    <dgm:cxn modelId="{C7B6B61B-1A7E-4986-8BFC-14F132D1B88A}" type="presParOf" srcId="{8A69DDA5-F9F9-4E34-862A-9A757E09ECB4}" destId="{C6BE4B31-6914-4FB9-8CD7-51300ED7F9D8}" srcOrd="12" destOrd="0" presId="urn:microsoft.com/office/officeart/2005/8/layout/hChevron3"/>
    <dgm:cxn modelId="{FD9F5621-937C-4BAA-9548-A109AC7413F3}" type="presParOf" srcId="{8A69DDA5-F9F9-4E34-862A-9A757E09ECB4}" destId="{6CB93EC3-3EEF-4FEB-8F22-AD69E7E7696A}" srcOrd="13" destOrd="0" presId="urn:microsoft.com/office/officeart/2005/8/layout/hChevron3"/>
    <dgm:cxn modelId="{0DA0597A-A71D-4A3F-B34E-EA79D2E1643B}" type="presParOf" srcId="{8A69DDA5-F9F9-4E34-862A-9A757E09ECB4}" destId="{38C6BFE9-A559-4686-BE2F-C20A4A3DAB26}" srcOrd="14" destOrd="0" presId="urn:microsoft.com/office/officeart/2005/8/layout/hChevron3"/>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1F7904-F7C6-44C0-A931-E3AB0587AA0F}">
      <dsp:nvSpPr>
        <dsp:cNvPr id="0" name=""/>
        <dsp:cNvSpPr/>
      </dsp:nvSpPr>
      <dsp:spPr>
        <a:xfrm>
          <a:off x="645" y="221450"/>
          <a:ext cx="1077247" cy="485793"/>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种植和收购</a:t>
          </a:r>
          <a:endParaRPr lang="zh-CN" altLang="en-US" sz="1200" kern="1200" dirty="0">
            <a:solidFill>
              <a:schemeClr val="bg1"/>
            </a:solidFill>
            <a:latin typeface="微软雅黑" pitchFamily="34" charset="-122"/>
            <a:ea typeface="微软雅黑" pitchFamily="34" charset="-122"/>
          </a:endParaRPr>
        </a:p>
      </dsp:txBody>
      <dsp:txXfrm>
        <a:off x="645" y="221450"/>
        <a:ext cx="1077247" cy="485793"/>
      </dsp:txXfrm>
    </dsp:sp>
    <dsp:sp modelId="{CF729C53-0007-465D-8E4D-5EB73E6021A2}">
      <dsp:nvSpPr>
        <dsp:cNvPr id="0" name=""/>
        <dsp:cNvSpPr/>
      </dsp:nvSpPr>
      <dsp:spPr>
        <a:xfrm>
          <a:off x="914017" y="241149"/>
          <a:ext cx="1124386" cy="446395"/>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贸易</a:t>
          </a:r>
          <a:r>
            <a:rPr lang="en-US" altLang="zh-CN" sz="1200" kern="1200" dirty="0" smtClean="0">
              <a:solidFill>
                <a:schemeClr val="bg1"/>
              </a:solidFill>
              <a:latin typeface="微软雅黑" pitchFamily="34" charset="-122"/>
              <a:ea typeface="微软雅黑" pitchFamily="34" charset="-122"/>
            </a:rPr>
            <a:t>/</a:t>
          </a:r>
          <a:r>
            <a:rPr lang="zh-CN" altLang="en-US" sz="1200" kern="1200" dirty="0" smtClean="0">
              <a:solidFill>
                <a:schemeClr val="bg1"/>
              </a:solidFill>
              <a:latin typeface="微软雅黑" pitchFamily="34" charset="-122"/>
              <a:ea typeface="微软雅黑" pitchFamily="34" charset="-122"/>
            </a:rPr>
            <a:t>物流</a:t>
          </a:r>
          <a:endParaRPr lang="zh-CN" altLang="en-US" sz="1200" kern="1200" dirty="0">
            <a:solidFill>
              <a:schemeClr val="bg1"/>
            </a:solidFill>
            <a:latin typeface="微软雅黑" pitchFamily="34" charset="-122"/>
            <a:ea typeface="微软雅黑" pitchFamily="34" charset="-122"/>
          </a:endParaRPr>
        </a:p>
      </dsp:txBody>
      <dsp:txXfrm>
        <a:off x="914017" y="241149"/>
        <a:ext cx="1124386" cy="446395"/>
      </dsp:txXfrm>
    </dsp:sp>
    <dsp:sp modelId="{B41E0AF6-D00B-4EBA-9F55-1721CDB4E545}">
      <dsp:nvSpPr>
        <dsp:cNvPr id="0" name=""/>
        <dsp:cNvSpPr/>
      </dsp:nvSpPr>
      <dsp:spPr>
        <a:xfrm>
          <a:off x="1874529" y="221450"/>
          <a:ext cx="2582159" cy="485793"/>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食品原料、饲料原料及生化</a:t>
          </a:r>
          <a:endParaRPr lang="zh-CN" altLang="en-US" sz="1200" kern="1200" dirty="0">
            <a:solidFill>
              <a:schemeClr val="bg1"/>
            </a:solidFill>
            <a:latin typeface="微软雅黑" pitchFamily="34" charset="-122"/>
            <a:ea typeface="微软雅黑" pitchFamily="34" charset="-122"/>
          </a:endParaRPr>
        </a:p>
      </dsp:txBody>
      <dsp:txXfrm>
        <a:off x="1874529" y="221450"/>
        <a:ext cx="2582159" cy="485793"/>
      </dsp:txXfrm>
    </dsp:sp>
    <dsp:sp modelId="{9472A267-CAE5-4148-9D26-27290DB494AF}">
      <dsp:nvSpPr>
        <dsp:cNvPr id="0" name=""/>
        <dsp:cNvSpPr/>
      </dsp:nvSpPr>
      <dsp:spPr>
        <a:xfrm>
          <a:off x="4292814" y="221450"/>
          <a:ext cx="1296373" cy="485793"/>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养殖与屠宰</a:t>
          </a:r>
          <a:endParaRPr lang="zh-CN" altLang="en-US" sz="1200" kern="1200" dirty="0">
            <a:solidFill>
              <a:schemeClr val="bg1"/>
            </a:solidFill>
            <a:latin typeface="微软雅黑" pitchFamily="34" charset="-122"/>
            <a:ea typeface="微软雅黑" pitchFamily="34" charset="-122"/>
          </a:endParaRPr>
        </a:p>
      </dsp:txBody>
      <dsp:txXfrm>
        <a:off x="4292814" y="221450"/>
        <a:ext cx="1296373" cy="485793"/>
      </dsp:txXfrm>
    </dsp:sp>
    <dsp:sp modelId="{999A0552-FD18-4BB3-B61C-4D50707F76F7}">
      <dsp:nvSpPr>
        <dsp:cNvPr id="0" name=""/>
        <dsp:cNvSpPr/>
      </dsp:nvSpPr>
      <dsp:spPr>
        <a:xfrm>
          <a:off x="5425312" y="226708"/>
          <a:ext cx="850420" cy="475276"/>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食品加工</a:t>
          </a:r>
          <a:endParaRPr lang="zh-CN" altLang="en-US" sz="1200" kern="1200" dirty="0">
            <a:solidFill>
              <a:schemeClr val="bg1"/>
            </a:solidFill>
            <a:latin typeface="微软雅黑" pitchFamily="34" charset="-122"/>
            <a:ea typeface="微软雅黑" pitchFamily="34" charset="-122"/>
          </a:endParaRPr>
        </a:p>
      </dsp:txBody>
      <dsp:txXfrm>
        <a:off x="5425312" y="226708"/>
        <a:ext cx="850420" cy="475276"/>
      </dsp:txXfrm>
    </dsp:sp>
    <dsp:sp modelId="{E415C806-0A2E-48F4-B26F-09A74F92308E}">
      <dsp:nvSpPr>
        <dsp:cNvPr id="0" name=""/>
        <dsp:cNvSpPr/>
      </dsp:nvSpPr>
      <dsp:spPr>
        <a:xfrm>
          <a:off x="6111858" y="226708"/>
          <a:ext cx="931907" cy="475276"/>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分销</a:t>
          </a:r>
          <a:r>
            <a:rPr lang="en-US" altLang="zh-CN" sz="1200" kern="1200" dirty="0" smtClean="0">
              <a:solidFill>
                <a:schemeClr val="bg1"/>
              </a:solidFill>
              <a:latin typeface="微软雅黑" pitchFamily="34" charset="-122"/>
              <a:ea typeface="微软雅黑" pitchFamily="34" charset="-122"/>
            </a:rPr>
            <a:t>/</a:t>
          </a:r>
          <a:br>
            <a:rPr lang="en-US" altLang="zh-CN" sz="1200" kern="1200" dirty="0" smtClean="0">
              <a:solidFill>
                <a:schemeClr val="bg1"/>
              </a:solidFill>
              <a:latin typeface="微软雅黑" pitchFamily="34" charset="-122"/>
              <a:ea typeface="微软雅黑" pitchFamily="34" charset="-122"/>
            </a:rPr>
          </a:br>
          <a:r>
            <a:rPr lang="zh-CN" altLang="en-US" sz="1200" kern="1200" dirty="0" smtClean="0">
              <a:solidFill>
                <a:schemeClr val="bg1"/>
              </a:solidFill>
              <a:latin typeface="微软雅黑" pitchFamily="34" charset="-122"/>
              <a:ea typeface="微软雅黑" pitchFamily="34" charset="-122"/>
            </a:rPr>
            <a:t>物流</a:t>
          </a:r>
          <a:endParaRPr lang="zh-CN" altLang="en-US" sz="1200" kern="1200" dirty="0">
            <a:solidFill>
              <a:schemeClr val="bg1"/>
            </a:solidFill>
            <a:latin typeface="微软雅黑" pitchFamily="34" charset="-122"/>
            <a:ea typeface="微软雅黑" pitchFamily="34" charset="-122"/>
          </a:endParaRPr>
        </a:p>
      </dsp:txBody>
      <dsp:txXfrm>
        <a:off x="6111858" y="226708"/>
        <a:ext cx="931907" cy="475276"/>
      </dsp:txXfrm>
    </dsp:sp>
    <dsp:sp modelId="{C6BE4B31-6914-4FB9-8CD7-51300ED7F9D8}">
      <dsp:nvSpPr>
        <dsp:cNvPr id="0" name=""/>
        <dsp:cNvSpPr/>
      </dsp:nvSpPr>
      <dsp:spPr>
        <a:xfrm>
          <a:off x="6879890" y="226708"/>
          <a:ext cx="969844" cy="475276"/>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品牌推广</a:t>
          </a:r>
          <a:endParaRPr lang="zh-CN" altLang="en-US" sz="1200" kern="1200" dirty="0">
            <a:solidFill>
              <a:schemeClr val="bg1"/>
            </a:solidFill>
            <a:latin typeface="微软雅黑" pitchFamily="34" charset="-122"/>
            <a:ea typeface="微软雅黑" pitchFamily="34" charset="-122"/>
          </a:endParaRPr>
        </a:p>
      </dsp:txBody>
      <dsp:txXfrm>
        <a:off x="6879890" y="226708"/>
        <a:ext cx="969844" cy="475276"/>
      </dsp:txXfrm>
    </dsp:sp>
    <dsp:sp modelId="{38C6BFE9-A559-4686-BE2F-C20A4A3DAB26}">
      <dsp:nvSpPr>
        <dsp:cNvPr id="0" name=""/>
        <dsp:cNvSpPr/>
      </dsp:nvSpPr>
      <dsp:spPr>
        <a:xfrm>
          <a:off x="7685859" y="226708"/>
          <a:ext cx="886055" cy="475276"/>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ts val="0"/>
            </a:spcAft>
          </a:pPr>
          <a:r>
            <a:rPr lang="zh-CN" altLang="en-US" sz="1200" kern="1200" dirty="0" smtClean="0">
              <a:solidFill>
                <a:schemeClr val="bg1"/>
              </a:solidFill>
              <a:latin typeface="微软雅黑" pitchFamily="34" charset="-122"/>
              <a:ea typeface="微软雅黑" pitchFamily="34" charset="-122"/>
            </a:rPr>
            <a:t>食品销售</a:t>
          </a:r>
          <a:endParaRPr lang="zh-CN" altLang="en-US" sz="1200" kern="1200" dirty="0">
            <a:solidFill>
              <a:schemeClr val="bg1"/>
            </a:solidFill>
            <a:latin typeface="微软雅黑" pitchFamily="34" charset="-122"/>
            <a:ea typeface="微软雅黑" pitchFamily="34" charset="-122"/>
          </a:endParaRPr>
        </a:p>
      </dsp:txBody>
      <dsp:txXfrm>
        <a:off x="7685859" y="226708"/>
        <a:ext cx="886055" cy="47527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6147" name="Rectangle 3"/>
          <p:cNvSpPr>
            <a:spLocks noGrp="1" noChangeArrowheads="1"/>
          </p:cNvSpPr>
          <p:nvPr>
            <p:ph type="dt" sz="quarter" idx="1"/>
          </p:nvPr>
        </p:nvSpPr>
        <p:spPr bwMode="auto">
          <a:xfrm>
            <a:off x="3845947"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6148" name="Rectangle 4"/>
          <p:cNvSpPr>
            <a:spLocks noGrp="1" noChangeArrowheads="1"/>
          </p:cNvSpPr>
          <p:nvPr>
            <p:ph type="ftr" sz="quarter" idx="2"/>
          </p:nvPr>
        </p:nvSpPr>
        <p:spPr bwMode="auto">
          <a:xfrm>
            <a:off x="0"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6149" name="Rectangle 5"/>
          <p:cNvSpPr>
            <a:spLocks noGrp="1" noChangeArrowheads="1"/>
          </p:cNvSpPr>
          <p:nvPr>
            <p:ph type="sldNum" sz="quarter" idx="3"/>
          </p:nvPr>
        </p:nvSpPr>
        <p:spPr bwMode="auto">
          <a:xfrm>
            <a:off x="3845947"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4B241114-0458-434F-9EDD-86A6FD50908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24579" name="Rectangle 3"/>
          <p:cNvSpPr>
            <a:spLocks noGrp="1" noChangeArrowheads="1"/>
          </p:cNvSpPr>
          <p:nvPr>
            <p:ph type="dt" idx="1"/>
          </p:nvPr>
        </p:nvSpPr>
        <p:spPr bwMode="auto">
          <a:xfrm>
            <a:off x="3845947"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49156" name="Rectangle 4"/>
          <p:cNvSpPr>
            <a:spLocks noGrp="1" noRot="1" noChangeAspect="1" noChangeArrowheads="1" noTextEdit="1"/>
          </p:cNvSpPr>
          <p:nvPr>
            <p:ph type="sldImg" idx="2"/>
          </p:nvPr>
        </p:nvSpPr>
        <p:spPr bwMode="auto">
          <a:xfrm>
            <a:off x="912813" y="744538"/>
            <a:ext cx="4964112" cy="372427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8974" y="4716661"/>
            <a:ext cx="543179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4582" name="Rectangle 6"/>
          <p:cNvSpPr>
            <a:spLocks noGrp="1" noChangeArrowheads="1"/>
          </p:cNvSpPr>
          <p:nvPr>
            <p:ph type="ftr" sz="quarter" idx="4"/>
          </p:nvPr>
        </p:nvSpPr>
        <p:spPr bwMode="auto">
          <a:xfrm>
            <a:off x="0"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24583" name="Rectangle 7"/>
          <p:cNvSpPr>
            <a:spLocks noGrp="1" noChangeArrowheads="1"/>
          </p:cNvSpPr>
          <p:nvPr>
            <p:ph type="sldNum" sz="quarter" idx="5"/>
          </p:nvPr>
        </p:nvSpPr>
        <p:spPr bwMode="auto">
          <a:xfrm>
            <a:off x="3845947"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2D54D046-79C7-4A89-AEDC-0DA5ABA02A3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ln/>
        </p:spPr>
        <p:txBody>
          <a:bodyPr/>
          <a:lstStyle/>
          <a:p>
            <a:endParaRPr lang="zh-CN" altLang="en-US" smtClean="0"/>
          </a:p>
        </p:txBody>
      </p:sp>
      <p:sp>
        <p:nvSpPr>
          <p:cNvPr id="50180" name="灯片编号占位符 3"/>
          <p:cNvSpPr>
            <a:spLocks noGrp="1"/>
          </p:cNvSpPr>
          <p:nvPr>
            <p:ph type="sldNum" sz="quarter" idx="5"/>
          </p:nvPr>
        </p:nvSpPr>
        <p:spPr>
          <a:noFill/>
        </p:spPr>
        <p:txBody>
          <a:bodyPr/>
          <a:lstStyle/>
          <a:p>
            <a:fld id="{C133E1B1-E2E2-4D21-9E34-417BAA495E59}" type="slidenum">
              <a:rPr lang="en-US" altLang="zh-CN" smtClean="0"/>
              <a:pPr/>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19316DD-3983-4D8E-A77F-7A50AA7EC5AE}" type="slidenum">
              <a:rPr lang="zh-CN" altLang="en-GB" smtClean="0"/>
              <a:pPr/>
              <a:t>14</a:t>
            </a:fld>
            <a:endParaRPr lang="en-GB" altLang="zh-CN"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300" dirty="0" smtClean="0">
                <a:solidFill>
                  <a:srgbClr val="0070C0"/>
                </a:solidFill>
                <a:latin typeface="黑体" pitchFamily="2" charset="-122"/>
                <a:ea typeface="黑体" pitchFamily="2" charset="-122"/>
                <a:cs typeface="Arial Unicode MS" pitchFamily="34" charset="-122"/>
              </a:rPr>
              <a:t>2009</a:t>
            </a:r>
            <a:r>
              <a:rPr lang="zh-CN" altLang="en-US" sz="1300" dirty="0" smtClean="0">
                <a:solidFill>
                  <a:srgbClr val="0070C0"/>
                </a:solidFill>
                <a:latin typeface="黑体" pitchFamily="2" charset="-122"/>
                <a:ea typeface="黑体" pitchFamily="2" charset="-122"/>
                <a:cs typeface="Arial Unicode MS" pitchFamily="34" charset="-122"/>
              </a:rPr>
              <a:t>年中粮集团入股蒙牛，成为蒙牛第一大股东，致力于国内乳制品的生产及销售</a:t>
            </a:r>
            <a:endParaRPr lang="en-US" altLang="zh-CN" sz="1300" dirty="0" smtClean="0">
              <a:solidFill>
                <a:srgbClr val="0070C0"/>
              </a:solidFill>
              <a:latin typeface="黑体" pitchFamily="2" charset="-122"/>
              <a:ea typeface="黑体" pitchFamily="2" charset="-122"/>
              <a:cs typeface="Arial Unicode MS" pitchFamily="34" charset="-12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sz="1300" dirty="0" smtClean="0">
                <a:solidFill>
                  <a:srgbClr val="0070C0"/>
                </a:solidFill>
                <a:latin typeface="黑体" pitchFamily="2" charset="-122"/>
                <a:ea typeface="黑体" pitchFamily="2" charset="-122"/>
                <a:cs typeface="Arial Unicode MS" pitchFamily="34" charset="-122"/>
              </a:rPr>
              <a:t>投资</a:t>
            </a:r>
            <a:r>
              <a:rPr lang="en-US" altLang="zh-CN" sz="1300" dirty="0" smtClean="0">
                <a:solidFill>
                  <a:srgbClr val="0070C0"/>
                </a:solidFill>
                <a:latin typeface="黑体" pitchFamily="2" charset="-122"/>
                <a:ea typeface="黑体" pitchFamily="2" charset="-122"/>
                <a:cs typeface="Arial Unicode MS" pitchFamily="34" charset="-122"/>
              </a:rPr>
              <a:t>12</a:t>
            </a:r>
            <a:r>
              <a:rPr lang="zh-CN" altLang="en-US" sz="1300" dirty="0" smtClean="0">
                <a:solidFill>
                  <a:srgbClr val="0070C0"/>
                </a:solidFill>
                <a:latin typeface="黑体" pitchFamily="2" charset="-122"/>
                <a:ea typeface="黑体" pitchFamily="2" charset="-122"/>
                <a:cs typeface="Arial Unicode MS" pitchFamily="34" charset="-122"/>
              </a:rPr>
              <a:t>亿建成高科技乳品研究院；拥有亚洲最大的单体液态奶加工厂；最先进的挤奶设备；同时，投入研发资金，建成了国际领先的乳制品研发中心，并与中国检验检疫科学研究院组建了“乳品联合实验室”，截至</a:t>
            </a:r>
            <a:r>
              <a:rPr lang="en-US" altLang="zh-CN" sz="1300" dirty="0" smtClean="0">
                <a:solidFill>
                  <a:srgbClr val="0070C0"/>
                </a:solidFill>
                <a:latin typeface="黑体" pitchFamily="2" charset="-122"/>
                <a:ea typeface="黑体" pitchFamily="2" charset="-122"/>
                <a:cs typeface="Arial Unicode MS" pitchFamily="34" charset="-122"/>
              </a:rPr>
              <a:t>2011</a:t>
            </a:r>
            <a:r>
              <a:rPr lang="zh-CN" altLang="en-US" sz="1300" dirty="0" smtClean="0">
                <a:solidFill>
                  <a:srgbClr val="0070C0"/>
                </a:solidFill>
                <a:latin typeface="黑体" pitchFamily="2" charset="-122"/>
                <a:ea typeface="黑体" pitchFamily="2" charset="-122"/>
                <a:cs typeface="Arial Unicode MS" pitchFamily="34" charset="-122"/>
              </a:rPr>
              <a:t>年上半年，申请专利</a:t>
            </a:r>
            <a:r>
              <a:rPr lang="en-US" altLang="zh-CN" sz="1300" dirty="0" smtClean="0">
                <a:solidFill>
                  <a:srgbClr val="0070C0"/>
                </a:solidFill>
                <a:latin typeface="黑体" pitchFamily="2" charset="-122"/>
                <a:ea typeface="黑体" pitchFamily="2" charset="-122"/>
                <a:cs typeface="Arial Unicode MS" pitchFamily="34" charset="-122"/>
              </a:rPr>
              <a:t>1202</a:t>
            </a:r>
            <a:r>
              <a:rPr lang="zh-CN" altLang="en-US" sz="1300" dirty="0" smtClean="0">
                <a:solidFill>
                  <a:srgbClr val="0070C0"/>
                </a:solidFill>
                <a:latin typeface="黑体" pitchFamily="2" charset="-122"/>
                <a:ea typeface="黑体" pitchFamily="2" charset="-122"/>
                <a:cs typeface="Arial Unicode MS" pitchFamily="34" charset="-122"/>
              </a:rPr>
              <a:t>件，专利授权</a:t>
            </a:r>
            <a:r>
              <a:rPr lang="en-US" altLang="zh-CN" sz="1300" dirty="0" smtClean="0">
                <a:solidFill>
                  <a:srgbClr val="0070C0"/>
                </a:solidFill>
                <a:latin typeface="黑体" pitchFamily="2" charset="-122"/>
                <a:ea typeface="黑体" pitchFamily="2" charset="-122"/>
                <a:cs typeface="Arial Unicode MS" pitchFamily="34" charset="-122"/>
              </a:rPr>
              <a:t>858</a:t>
            </a:r>
            <a:r>
              <a:rPr lang="zh-CN" altLang="en-US" sz="1300" dirty="0" smtClean="0">
                <a:solidFill>
                  <a:srgbClr val="0070C0"/>
                </a:solidFill>
                <a:latin typeface="黑体" pitchFamily="2" charset="-122"/>
                <a:ea typeface="黑体" pitchFamily="2" charset="-122"/>
                <a:cs typeface="Arial Unicode MS" pitchFamily="34" charset="-122"/>
              </a:rPr>
              <a:t>件。</a:t>
            </a:r>
          </a:p>
          <a:p>
            <a:pPr marL="182563" lvl="1" indent="-180975" defTabSz="900113">
              <a:spcBef>
                <a:spcPts val="500"/>
              </a:spcBef>
              <a:buClr>
                <a:schemeClr val="tx1"/>
              </a:buClr>
              <a:buFont typeface="Wingdings" pitchFamily="2" charset="2"/>
              <a:buChar char="n"/>
            </a:pPr>
            <a:r>
              <a:rPr lang="zh-CN" altLang="en-US" sz="1400" dirty="0" smtClean="0">
                <a:solidFill>
                  <a:srgbClr val="0070C0"/>
                </a:solidFill>
                <a:latin typeface="黑体" pitchFamily="2" charset="-122"/>
                <a:ea typeface="黑体" pitchFamily="2" charset="-122"/>
                <a:cs typeface="Arial Unicode MS" pitchFamily="34" charset="-122"/>
              </a:rPr>
              <a:t>“蒙牛”常温液态奶是中国第一品牌</a:t>
            </a:r>
          </a:p>
          <a:p>
            <a:pPr marL="182563" lvl="1" indent="-180975" defTabSz="900113">
              <a:spcBef>
                <a:spcPts val="500"/>
              </a:spcBef>
              <a:buClr>
                <a:schemeClr val="tx1"/>
              </a:buClr>
              <a:buFont typeface="Wingdings" pitchFamily="2" charset="2"/>
              <a:buChar char="n"/>
            </a:pPr>
            <a:r>
              <a:rPr lang="zh-CN" altLang="en-US" sz="1400" dirty="0" smtClean="0">
                <a:solidFill>
                  <a:srgbClr val="0070C0"/>
                </a:solidFill>
                <a:latin typeface="黑体" pitchFamily="2" charset="-122"/>
                <a:ea typeface="黑体" pitchFamily="2" charset="-122"/>
                <a:cs typeface="Arial Unicode MS" pitchFamily="34" charset="-122"/>
              </a:rPr>
              <a:t>“特仑苏”是中国高端牛奶第一品牌</a:t>
            </a:r>
            <a:endParaRPr lang="en-US" altLang="zh-CN" sz="1400" dirty="0" smtClean="0">
              <a:solidFill>
                <a:srgbClr val="0070C0"/>
              </a:solidFill>
              <a:latin typeface="黑体" pitchFamily="2" charset="-122"/>
              <a:ea typeface="黑体" pitchFamily="2" charset="-122"/>
              <a:cs typeface="Arial Unicode MS" pitchFamily="34" charset="-122"/>
            </a:endParaRPr>
          </a:p>
          <a:p>
            <a:pPr marL="182563" lvl="1" indent="-180975" defTabSz="900113">
              <a:spcBef>
                <a:spcPts val="500"/>
              </a:spcBef>
              <a:buClr>
                <a:schemeClr val="tx1"/>
              </a:buClr>
              <a:buFont typeface="Wingdings" pitchFamily="2" charset="2"/>
              <a:buChar char="n"/>
            </a:pPr>
            <a:r>
              <a:rPr lang="zh-CN" altLang="en-US" sz="1400" dirty="0" smtClean="0">
                <a:solidFill>
                  <a:srgbClr val="0070C0"/>
                </a:solidFill>
                <a:latin typeface="黑体" pitchFamily="2" charset="-122"/>
                <a:ea typeface="黑体" pitchFamily="2" charset="-122"/>
                <a:cs typeface="Arial Unicode MS" pitchFamily="34" charset="-122"/>
              </a:rPr>
              <a:t>蒙牛冠益乳、未来星两项产品同时荣膺法国</a:t>
            </a:r>
            <a:r>
              <a:rPr lang="en-US" altLang="zh-CN" sz="1400" dirty="0" smtClean="0">
                <a:solidFill>
                  <a:srgbClr val="0070C0"/>
                </a:solidFill>
                <a:latin typeface="黑体" pitchFamily="2" charset="-122"/>
                <a:ea typeface="黑体" pitchFamily="2" charset="-122"/>
                <a:cs typeface="Arial Unicode MS" pitchFamily="34" charset="-122"/>
              </a:rPr>
              <a:t>SIAL</a:t>
            </a:r>
            <a:r>
              <a:rPr lang="zh-CN" altLang="en-US" sz="1400" dirty="0" smtClean="0">
                <a:solidFill>
                  <a:srgbClr val="0070C0"/>
                </a:solidFill>
                <a:latin typeface="黑体" pitchFamily="2" charset="-122"/>
                <a:ea typeface="黑体" pitchFamily="2" charset="-122"/>
                <a:cs typeface="Arial Unicode MS" pitchFamily="34" charset="-122"/>
              </a:rPr>
              <a:t>国际食品展“创新产品大奖”；蒙牛冠益乳获国际食品科技联盟“国际食品工业大奖”</a:t>
            </a:r>
            <a:endParaRPr lang="en-US" altLang="zh-CN" sz="1400" dirty="0" smtClean="0">
              <a:solidFill>
                <a:srgbClr val="0070C0"/>
              </a:solidFill>
              <a:latin typeface="黑体" pitchFamily="2" charset="-122"/>
              <a:ea typeface="黑体" pitchFamily="2" charset="-122"/>
              <a:cs typeface="Arial Unicode MS" pitchFamily="34" charset="-122"/>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300" dirty="0" smtClean="0">
              <a:solidFill>
                <a:srgbClr val="0070C0"/>
              </a:solidFill>
              <a:latin typeface="黑体" pitchFamily="2" charset="-122"/>
              <a:ea typeface="黑体" pitchFamily="2" charset="-122"/>
              <a:cs typeface="Arial Unicode MS"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2D54D046-79C7-4A89-AEDC-0DA5ABA02A33}" type="slidenum">
              <a:rPr lang="en-US" altLang="zh-CN" smtClean="0"/>
              <a:pPr>
                <a:defRPr/>
              </a:pPr>
              <a:t>15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45B9C4C-204A-48A1-AC57-B359AC1BCA3E}" type="slidenum">
              <a:rPr lang="zh-CN" altLang="en-GB" smtClean="0"/>
              <a:pPr/>
              <a:t>16</a:t>
            </a:fld>
            <a:endParaRPr lang="en-GB" altLang="zh-CN"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D75332B-E34D-4C28-BF05-3F33195E25F0}" type="slidenum">
              <a:rPr lang="zh-CN" altLang="en-GB" smtClean="0"/>
              <a:pPr/>
              <a:t>17</a:t>
            </a:fld>
            <a:endParaRPr lang="en-GB"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D75332B-E34D-4C28-BF05-3F33195E25F0}" type="slidenum">
              <a:rPr lang="zh-CN" altLang="en-GB" smtClean="0"/>
              <a:pPr/>
              <a:t>18</a:t>
            </a:fld>
            <a:endParaRPr lang="en-GB"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2AFBE64-3E0B-4E2C-9927-FE67D496BDA2}" type="slidenum">
              <a:rPr lang="zh-CN" altLang="en-GB" smtClean="0"/>
              <a:pPr/>
              <a:t>19</a:t>
            </a:fld>
            <a:endParaRPr lang="en-GB" altLang="zh-CN"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D75332B-E34D-4C28-BF05-3F33195E25F0}" type="slidenum">
              <a:rPr lang="zh-CN" altLang="en-GB" smtClean="0"/>
              <a:pPr/>
              <a:t>20</a:t>
            </a:fld>
            <a:endParaRPr lang="en-GB"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49091" y="9435047"/>
            <a:ext cx="2939076" cy="493043"/>
          </a:xfrm>
          <a:prstGeom prst="rect">
            <a:avLst/>
          </a:prstGeom>
          <a:noFill/>
          <a:ln w="9525">
            <a:noFill/>
            <a:miter lim="800000"/>
            <a:headEnd/>
            <a:tailEnd/>
          </a:ln>
        </p:spPr>
        <p:txBody>
          <a:bodyPr lIns="91658" tIns="45829" rIns="91658" bIns="45829" anchor="b"/>
          <a:lstStyle/>
          <a:p>
            <a:pPr algn="r" defTabSz="915988">
              <a:spcBef>
                <a:spcPct val="50000"/>
              </a:spcBef>
            </a:pPr>
            <a:fld id="{4C1518E4-FAE9-4C2A-A0E0-6B8A67ED5C61}" type="slidenum">
              <a:rPr lang="zh-CN" altLang="en-GB" sz="1300">
                <a:solidFill>
                  <a:srgbClr val="000000"/>
                </a:solidFill>
              </a:rPr>
              <a:pPr algn="r" defTabSz="915988">
                <a:spcBef>
                  <a:spcPct val="50000"/>
                </a:spcBef>
              </a:pPr>
              <a:t>23</a:t>
            </a:fld>
            <a:endParaRPr lang="en-GB" altLang="zh-CN" sz="1300">
              <a:solidFill>
                <a:srgbClr val="000000"/>
              </a:solidFill>
            </a:endParaRPr>
          </a:p>
        </p:txBody>
      </p:sp>
      <p:sp>
        <p:nvSpPr>
          <p:cNvPr id="66563" name="Rectangle 2"/>
          <p:cNvSpPr>
            <a:spLocks noGrp="1" noRot="1" noChangeAspect="1" noChangeArrowheads="1" noTextEdit="1"/>
          </p:cNvSpPr>
          <p:nvPr>
            <p:ph type="sldImg"/>
          </p:nvPr>
        </p:nvSpPr>
        <p:spPr>
          <a:xfrm>
            <a:off x="1279525" y="688975"/>
            <a:ext cx="4643438" cy="3482975"/>
          </a:xfrm>
          <a:ln/>
        </p:spPr>
      </p:sp>
      <p:sp>
        <p:nvSpPr>
          <p:cNvPr id="66564" name="Rectangle 3"/>
          <p:cNvSpPr>
            <a:spLocks noGrp="1" noChangeArrowheads="1"/>
          </p:cNvSpPr>
          <p:nvPr>
            <p:ph type="body" idx="1"/>
          </p:nvPr>
        </p:nvSpPr>
        <p:spPr>
          <a:xfrm>
            <a:off x="928874" y="4708042"/>
            <a:ext cx="5493086" cy="4771827"/>
          </a:xfrm>
          <a:noFill/>
          <a:ln/>
        </p:spPr>
        <p:txBody>
          <a:bodyPr lIns="91658" tIns="45829" rIns="91658" bIns="45829"/>
          <a:lstStyle/>
          <a:p>
            <a:pPr>
              <a:spcBef>
                <a:spcPct val="0"/>
              </a:spcBef>
            </a:pPr>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endParaRPr lang="zh-CN" altLang="en-US" smtClean="0"/>
          </a:p>
        </p:txBody>
      </p:sp>
      <p:sp>
        <p:nvSpPr>
          <p:cNvPr id="67588" name="灯片编号占位符 3"/>
          <p:cNvSpPr>
            <a:spLocks noGrp="1"/>
          </p:cNvSpPr>
          <p:nvPr>
            <p:ph type="sldNum" sz="quarter" idx="5"/>
          </p:nvPr>
        </p:nvSpPr>
        <p:spPr>
          <a:noFill/>
        </p:spPr>
        <p:txBody>
          <a:bodyPr/>
          <a:lstStyle/>
          <a:p>
            <a:fld id="{AE28BE2A-9BA9-4308-8F1C-BCEC17FF9309}" type="slidenum">
              <a:rPr lang="en-US" altLang="zh-CN" smtClean="0"/>
              <a:pPr/>
              <a:t>25</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idx="1"/>
          </p:nvPr>
        </p:nvSpPr>
        <p:spPr>
          <a:noFill/>
          <a:ln/>
        </p:spPr>
        <p:txBody>
          <a:bodyPr/>
          <a:lstStyle/>
          <a:p>
            <a:r>
              <a:rPr lang="zh-CN" altLang="en-US" b="1" smtClean="0">
                <a:cs typeface="Arial" charset="0"/>
              </a:rPr>
              <a:t>通过技术可以解决问题</a:t>
            </a:r>
            <a:endParaRPr lang="zh-CN" altLang="en-US" smtClean="0">
              <a:cs typeface="Arial" charset="0"/>
            </a:endParaRPr>
          </a:p>
          <a:p>
            <a:r>
              <a:rPr lang="zh-CN" altLang="en-US" smtClean="0">
                <a:cs typeface="Arial" charset="0"/>
              </a:rPr>
              <a:t>保品质前提下降成本（现有大宗品）</a:t>
            </a:r>
          </a:p>
          <a:p>
            <a:r>
              <a:rPr lang="zh-CN" altLang="en-US" smtClean="0">
                <a:cs typeface="Arial" charset="0"/>
              </a:rPr>
              <a:t>改良、改善、丰富现有产品（市场扩大）</a:t>
            </a:r>
          </a:p>
          <a:p>
            <a:r>
              <a:rPr lang="zh-CN" altLang="en-US" smtClean="0">
                <a:cs typeface="Arial" charset="0"/>
              </a:rPr>
              <a:t>降低食品安全风险（异常、热点）</a:t>
            </a:r>
          </a:p>
          <a:p>
            <a:r>
              <a:rPr lang="zh-CN" altLang="en-US" smtClean="0">
                <a:cs typeface="Arial" charset="0"/>
              </a:rPr>
              <a:t>开发新品类（蓝莓）</a:t>
            </a:r>
          </a:p>
          <a:p>
            <a:r>
              <a:rPr lang="zh-CN" altLang="en-US" smtClean="0">
                <a:cs typeface="Arial" charset="0"/>
              </a:rPr>
              <a:t>技术改造、提升现有工艺</a:t>
            </a:r>
          </a:p>
          <a:p>
            <a:endParaRPr lang="zh-CN" altLang="en-US" smtClean="0">
              <a:cs typeface="Arial" charset="0"/>
            </a:endParaRPr>
          </a:p>
        </p:txBody>
      </p:sp>
      <p:sp>
        <p:nvSpPr>
          <p:cNvPr id="68612" name="灯片编号占位符 3"/>
          <p:cNvSpPr txBox="1">
            <a:spLocks noGrp="1"/>
          </p:cNvSpPr>
          <p:nvPr/>
        </p:nvSpPr>
        <p:spPr bwMode="auto">
          <a:xfrm>
            <a:off x="3847518" y="9433323"/>
            <a:ext cx="2940649" cy="494767"/>
          </a:xfrm>
          <a:prstGeom prst="rect">
            <a:avLst/>
          </a:prstGeom>
          <a:noFill/>
          <a:ln w="9525">
            <a:noFill/>
            <a:miter lim="800000"/>
            <a:headEnd/>
            <a:tailEnd/>
          </a:ln>
        </p:spPr>
        <p:txBody>
          <a:bodyPr lIns="90989" tIns="45494" rIns="90989" bIns="45494" anchor="b"/>
          <a:lstStyle/>
          <a:p>
            <a:pPr algn="r" defTabSz="909638"/>
            <a:fld id="{522EF37B-8AC3-4137-AF51-BE774FCEA1C3}" type="slidenum">
              <a:rPr lang="zh-CN" altLang="en-US" sz="1200"/>
              <a:pPr algn="r" defTabSz="909638"/>
              <a:t>26</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ln/>
        </p:spPr>
        <p:txBody>
          <a:bodyPr/>
          <a:lstStyle/>
          <a:p>
            <a:endParaRPr lang="zh-CN" altLang="en-US" smtClean="0"/>
          </a:p>
        </p:txBody>
      </p:sp>
      <p:sp>
        <p:nvSpPr>
          <p:cNvPr id="51204" name="灯片编号占位符 3"/>
          <p:cNvSpPr>
            <a:spLocks noGrp="1"/>
          </p:cNvSpPr>
          <p:nvPr>
            <p:ph type="sldNum" sz="quarter" idx="5"/>
          </p:nvPr>
        </p:nvSpPr>
        <p:spPr>
          <a:noFill/>
        </p:spPr>
        <p:txBody>
          <a:bodyPr/>
          <a:lstStyle/>
          <a:p>
            <a:fld id="{669146D7-610C-48C8-8696-A7EB9B5EDE11}" type="slidenum">
              <a:rPr lang="en-US" altLang="zh-CN" smtClean="0"/>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xfrm>
            <a:off x="914400" y="746125"/>
            <a:ext cx="4960938" cy="3722688"/>
          </a:xfrm>
          <a:ln/>
        </p:spPr>
      </p:sp>
      <p:sp>
        <p:nvSpPr>
          <p:cNvPr id="69635" name="备注占位符 2"/>
          <p:cNvSpPr>
            <a:spLocks noGrp="1"/>
          </p:cNvSpPr>
          <p:nvPr>
            <p:ph type="body" idx="1"/>
          </p:nvPr>
        </p:nvSpPr>
        <p:spPr>
          <a:xfrm>
            <a:off x="680546" y="4716662"/>
            <a:ext cx="5428647" cy="4466692"/>
          </a:xfrm>
          <a:noFill/>
          <a:ln/>
        </p:spPr>
        <p:txBody>
          <a:bodyPr lIns="87698" tIns="43848" rIns="87698" bIns="43848"/>
          <a:lstStyle/>
          <a:p>
            <a:endParaRPr lang="zh-CN" altLang="en-US" smtClean="0"/>
          </a:p>
        </p:txBody>
      </p:sp>
      <p:sp>
        <p:nvSpPr>
          <p:cNvPr id="69636" name="灯片编号占位符 3"/>
          <p:cNvSpPr txBox="1">
            <a:spLocks noGrp="1"/>
          </p:cNvSpPr>
          <p:nvPr/>
        </p:nvSpPr>
        <p:spPr bwMode="auto">
          <a:xfrm>
            <a:off x="3847518" y="9431599"/>
            <a:ext cx="2940649" cy="496491"/>
          </a:xfrm>
          <a:prstGeom prst="rect">
            <a:avLst/>
          </a:prstGeom>
          <a:noFill/>
          <a:ln w="9525">
            <a:noFill/>
            <a:miter lim="800000"/>
            <a:headEnd/>
            <a:tailEnd/>
          </a:ln>
        </p:spPr>
        <p:txBody>
          <a:bodyPr lIns="87698" tIns="43848" rIns="87698" bIns="43848" anchor="b"/>
          <a:lstStyle/>
          <a:p>
            <a:pPr algn="r" defTabSz="876300"/>
            <a:fld id="{9BD33CEB-5847-4730-9D34-8A3B96DC41EA}" type="slidenum">
              <a:rPr lang="zh-CN" altLang="en-GB" sz="1100"/>
              <a:pPr algn="r" defTabSz="876300"/>
              <a:t>29</a:t>
            </a:fld>
            <a:endParaRPr lang="en-GB" altLang="zh-CN"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914400" y="746125"/>
            <a:ext cx="4960938" cy="3722688"/>
          </a:xfrm>
          <a:ln/>
        </p:spPr>
      </p:sp>
      <p:sp>
        <p:nvSpPr>
          <p:cNvPr id="70659" name="备注占位符 2"/>
          <p:cNvSpPr>
            <a:spLocks noGrp="1"/>
          </p:cNvSpPr>
          <p:nvPr>
            <p:ph type="body" idx="1"/>
          </p:nvPr>
        </p:nvSpPr>
        <p:spPr>
          <a:xfrm>
            <a:off x="680546" y="4716662"/>
            <a:ext cx="5428647" cy="4466692"/>
          </a:xfrm>
          <a:noFill/>
          <a:ln/>
        </p:spPr>
        <p:txBody>
          <a:bodyPr lIns="87698" tIns="43848" rIns="87698" bIns="43848"/>
          <a:lstStyle/>
          <a:p>
            <a:endParaRPr lang="zh-CN" altLang="en-US" smtClean="0"/>
          </a:p>
        </p:txBody>
      </p:sp>
      <p:sp>
        <p:nvSpPr>
          <p:cNvPr id="70660" name="灯片编号占位符 3"/>
          <p:cNvSpPr txBox="1">
            <a:spLocks noGrp="1"/>
          </p:cNvSpPr>
          <p:nvPr/>
        </p:nvSpPr>
        <p:spPr bwMode="auto">
          <a:xfrm>
            <a:off x="3847518" y="9431599"/>
            <a:ext cx="2940649" cy="496491"/>
          </a:xfrm>
          <a:prstGeom prst="rect">
            <a:avLst/>
          </a:prstGeom>
          <a:noFill/>
          <a:ln w="9525">
            <a:noFill/>
            <a:miter lim="800000"/>
            <a:headEnd/>
            <a:tailEnd/>
          </a:ln>
        </p:spPr>
        <p:txBody>
          <a:bodyPr lIns="87698" tIns="43848" rIns="87698" bIns="43848" anchor="b"/>
          <a:lstStyle/>
          <a:p>
            <a:pPr algn="r" defTabSz="876300"/>
            <a:fld id="{F2C55BD1-C33D-44EC-A368-A205BA9B3285}" type="slidenum">
              <a:rPr lang="zh-CN" altLang="en-GB" sz="1100"/>
              <a:pPr algn="r" defTabSz="876300"/>
              <a:t>30</a:t>
            </a:fld>
            <a:endParaRPr lang="en-GB" altLang="zh-CN"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pPr marL="228600" indent="-228600">
              <a:buFontTx/>
              <a:buAutoNum type="arabicPeriod"/>
              <a:defRPr/>
            </a:pPr>
            <a:r>
              <a:rPr lang="zh-CN" altLang="en-US" dirty="0" smtClean="0"/>
              <a:t>公司成立，成为进出口兼营的公司</a:t>
            </a:r>
            <a:r>
              <a:rPr lang="en-US" altLang="zh-CN" dirty="0" smtClean="0"/>
              <a:t>.</a:t>
            </a:r>
            <a:r>
              <a:rPr lang="zh-CN" altLang="en-US" dirty="0" smtClean="0"/>
              <a:t>中粮的历史可以追溯到</a:t>
            </a:r>
            <a:r>
              <a:rPr lang="en-US" altLang="zh-CN" dirty="0" smtClean="0"/>
              <a:t>1949</a:t>
            </a:r>
            <a:r>
              <a:rPr lang="zh-CN" altLang="en-US" dirty="0" smtClean="0"/>
              <a:t>年，是中国从事农产品和食品进出口贸易历史最悠久、实力最雄厚的企业，几十年一直是国家小麦、玉米、大米、食糖等大宗农产品贸易的主导者。</a:t>
            </a:r>
            <a:endParaRPr lang="en-US" altLang="zh-CN" dirty="0" smtClean="0"/>
          </a:p>
          <a:p>
            <a:pPr>
              <a:defRPr/>
            </a:pPr>
            <a:r>
              <a:rPr lang="en-US" altLang="zh-CN" dirty="0" smtClean="0"/>
              <a:t>2.</a:t>
            </a:r>
            <a:r>
              <a:rPr lang="zh-CN" altLang="en-US" dirty="0" smtClean="0"/>
              <a:t>与地方公司脱钩，向经营型公司转变，大力投资实业领域，推动多元化发展，实施重组改制，粮油食品、地产业务分别在香港上市</a:t>
            </a:r>
            <a:endParaRPr lang="en-US" altLang="zh-CN" dirty="0" smtClean="0"/>
          </a:p>
          <a:p>
            <a:pPr>
              <a:defRPr/>
            </a:pPr>
            <a:r>
              <a:rPr lang="en-US" altLang="zh-CN" dirty="0" smtClean="0"/>
              <a:t>3.</a:t>
            </a:r>
            <a:r>
              <a:rPr lang="zh-CN" altLang="en-US" dirty="0" smtClean="0"/>
              <a:t>形成完整战略思维，培育和打造核心竞争力</a:t>
            </a:r>
            <a:r>
              <a:rPr lang="en-US" altLang="zh-CN" dirty="0" smtClean="0"/>
              <a:t>,</a:t>
            </a:r>
            <a:r>
              <a:rPr lang="zh-CN" altLang="en-US" dirty="0" smtClean="0"/>
              <a:t>形成九大专业化业务板块</a:t>
            </a:r>
            <a:endParaRPr lang="en-US" altLang="zh-CN" dirty="0" smtClean="0"/>
          </a:p>
          <a:p>
            <a:pPr>
              <a:defRPr/>
            </a:pPr>
            <a:r>
              <a:rPr lang="en-US" altLang="zh-CN" dirty="0" smtClean="0"/>
              <a:t>4.</a:t>
            </a:r>
            <a:r>
              <a:rPr lang="zh-CN" altLang="en-US" dirty="0" smtClean="0"/>
              <a:t>聚集粮油食品核心主业，以消费为引导，产业链上下游贯通，环节之间相互匹配，不同产业链之间实现战略协同，形成集团整体竞争优势</a:t>
            </a:r>
          </a:p>
          <a:p>
            <a:pPr>
              <a:defRPr/>
            </a:pPr>
            <a:endParaRPr lang="zh-CN" altLang="en-US" dirty="0" smtClean="0"/>
          </a:p>
          <a:p>
            <a:pPr>
              <a:defRPr/>
            </a:pPr>
            <a:endParaRPr lang="zh-CN" altLang="en-US" dirty="0" smtClean="0"/>
          </a:p>
          <a:p>
            <a:pPr>
              <a:defRPr/>
            </a:pPr>
            <a:endParaRPr lang="zh-CN" altLang="en-US" dirty="0"/>
          </a:p>
        </p:txBody>
      </p:sp>
      <p:sp>
        <p:nvSpPr>
          <p:cNvPr id="53252" name="灯片编号占位符 3"/>
          <p:cNvSpPr>
            <a:spLocks noGrp="1"/>
          </p:cNvSpPr>
          <p:nvPr>
            <p:ph type="sldNum" sz="quarter" idx="5"/>
          </p:nvPr>
        </p:nvSpPr>
        <p:spPr>
          <a:noFill/>
        </p:spPr>
        <p:txBody>
          <a:bodyPr/>
          <a:lstStyle/>
          <a:p>
            <a:fld id="{01DB9D65-B83F-46EC-87F6-41576A0A61D9}" type="slidenum">
              <a:rPr lang="en-US" altLang="zh-CN" smtClean="0"/>
              <a:pPr/>
              <a:t>7</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a:ln/>
        </p:spPr>
        <p:txBody>
          <a:bodyPr/>
          <a:lstStyle/>
          <a:p>
            <a:r>
              <a:rPr lang="zh-CN" altLang="en-US" smtClean="0"/>
              <a:t>中粮集团目前下设中粮粮油、中国粮油、中国食品、地产酒店、中国土畜、中粮屯河、中粮包装、中粮发展、金融等</a:t>
            </a:r>
            <a:r>
              <a:rPr lang="en-US" altLang="zh-CN" smtClean="0"/>
              <a:t>9</a:t>
            </a:r>
            <a:r>
              <a:rPr lang="zh-CN" altLang="en-US" smtClean="0"/>
              <a:t>大业务板块，拥有中国食品（</a:t>
            </a:r>
            <a:r>
              <a:rPr lang="en-US" altLang="zh-CN" smtClean="0"/>
              <a:t>HK 0506</a:t>
            </a:r>
            <a:r>
              <a:rPr lang="zh-CN" altLang="en-US" smtClean="0"/>
              <a:t>）、中粮控股（</a:t>
            </a:r>
            <a:r>
              <a:rPr lang="en-US" altLang="zh-CN" smtClean="0"/>
              <a:t>HK 0606</a:t>
            </a:r>
            <a:r>
              <a:rPr lang="zh-CN" altLang="en-US" smtClean="0"/>
              <a:t>）、蒙牛乳业（</a:t>
            </a:r>
            <a:r>
              <a:rPr lang="en-US" altLang="zh-CN" smtClean="0"/>
              <a:t>HK2319</a:t>
            </a:r>
            <a:r>
              <a:rPr lang="zh-CN" altLang="en-US" smtClean="0"/>
              <a:t>）、中粮包装（</a:t>
            </a:r>
            <a:r>
              <a:rPr lang="en-US" altLang="zh-CN" smtClean="0"/>
              <a:t>HK 0906</a:t>
            </a:r>
            <a:r>
              <a:rPr lang="zh-CN" altLang="en-US" smtClean="0"/>
              <a:t>）</a:t>
            </a:r>
            <a:r>
              <a:rPr lang="en-US" altLang="zh-CN" smtClean="0"/>
              <a:t>4</a:t>
            </a:r>
            <a:r>
              <a:rPr lang="zh-CN" altLang="en-US" smtClean="0"/>
              <a:t>家香港上市公司，中粮屯河（</a:t>
            </a:r>
            <a:r>
              <a:rPr lang="en-US" altLang="zh-CN" smtClean="0"/>
              <a:t>600737</a:t>
            </a:r>
            <a:r>
              <a:rPr lang="zh-CN" altLang="en-US" smtClean="0"/>
              <a:t>）、中粮地产（</a:t>
            </a:r>
            <a:r>
              <a:rPr lang="en-US" altLang="zh-CN" smtClean="0"/>
              <a:t>000031</a:t>
            </a:r>
            <a:r>
              <a:rPr lang="zh-CN" altLang="en-US" smtClean="0"/>
              <a:t>）和丰原生化（</a:t>
            </a:r>
            <a:r>
              <a:rPr lang="en-US" altLang="zh-CN" smtClean="0"/>
              <a:t>000930</a:t>
            </a:r>
            <a:r>
              <a:rPr lang="zh-CN" altLang="en-US" smtClean="0"/>
              <a:t>）</a:t>
            </a:r>
            <a:r>
              <a:rPr lang="en-US" altLang="zh-CN" smtClean="0"/>
              <a:t>3</a:t>
            </a:r>
            <a:r>
              <a:rPr lang="zh-CN" altLang="en-US" smtClean="0"/>
              <a:t>家内地上市公司</a:t>
            </a:r>
          </a:p>
        </p:txBody>
      </p:sp>
      <p:sp>
        <p:nvSpPr>
          <p:cNvPr id="55300" name="灯片编号占位符 3"/>
          <p:cNvSpPr>
            <a:spLocks noGrp="1"/>
          </p:cNvSpPr>
          <p:nvPr>
            <p:ph type="sldNum" sz="quarter" idx="5"/>
          </p:nvPr>
        </p:nvSpPr>
        <p:spPr>
          <a:noFill/>
        </p:spPr>
        <p:txBody>
          <a:bodyPr/>
          <a:lstStyle/>
          <a:p>
            <a:fld id="{7654D729-0100-4DD8-A363-4CAAFF97AB21}" type="slidenum">
              <a:rPr lang="en-US" altLang="zh-CN" smtClean="0"/>
              <a:pPr/>
              <a:t>8</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EA5E4F9-8FBC-4A5B-9A02-17AF001D5D37}" type="slidenum">
              <a:rPr lang="zh-CN" altLang="en-GB" smtClean="0"/>
              <a:pPr/>
              <a:t>9</a:t>
            </a:fld>
            <a:endParaRPr lang="en-GB" altLang="zh-CN"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F9C1ECD-F83E-4570-BFF0-9ED6C602D5C1}" type="slidenum">
              <a:rPr lang="zh-CN" altLang="en-GB" smtClean="0"/>
              <a:pPr/>
              <a:t>10</a:t>
            </a:fld>
            <a:endParaRPr lang="en-GB"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EC1418B-A12D-4B58-9E58-CB5E0ED18F1D}" type="slidenum">
              <a:rPr lang="zh-CN" altLang="en-GB" smtClean="0"/>
              <a:pPr/>
              <a:t>11</a:t>
            </a:fld>
            <a:endParaRPr lang="en-GB" altLang="zh-CN"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4EFF3DE-2D2B-47A1-BA5C-FF4788BB1B46}" type="slidenum">
              <a:rPr lang="zh-CN" altLang="en-GB" smtClean="0"/>
              <a:pPr/>
              <a:t>12</a:t>
            </a:fld>
            <a:endParaRPr lang="en-GB" altLang="zh-CN"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40792E-6D87-48D0-BCEB-7C2F6549EF75}" type="slidenum">
              <a:rPr lang="zh-CN" altLang="en-GB" smtClean="0"/>
              <a:pPr/>
              <a:t>13</a:t>
            </a:fld>
            <a:endParaRPr lang="en-GB" altLang="zh-CN"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F68CF25-5BE6-4E0F-AFC2-96F70E7860DF}" type="slidenum">
              <a:rPr lang="en-US" altLang="zh-CN"/>
              <a:pPr>
                <a:defRPr/>
              </a:pPr>
              <a:t>‹#›</a:t>
            </a:fld>
            <a:endParaRPr lang="en-US" altLang="zh-CN"/>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A5C4F7A-FED3-4488-85FB-EAC8603D4295}" type="slidenum">
              <a:rPr lang="en-US" altLang="zh-CN"/>
              <a:pPr>
                <a:defRPr/>
              </a:pPr>
              <a:t>‹#›</a:t>
            </a:fld>
            <a:endParaRPr lang="en-US" altLang="zh-CN"/>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E825111-DA9D-41BF-A897-6632E6E2C9CB}" type="slidenum">
              <a:rPr lang="en-US" altLang="zh-CN"/>
              <a:pPr>
                <a:defRPr/>
              </a:pPr>
              <a:t>‹#›</a:t>
            </a:fld>
            <a:endParaRPr lang="en-US" altLang="zh-CN"/>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186197F-8807-41D3-BE51-5428641637DE}" type="slidenum">
              <a:rPr lang="en-US" altLang="zh-CN"/>
              <a:pPr>
                <a:defRPr/>
              </a:pPr>
              <a:t>‹#›</a:t>
            </a:fld>
            <a:endParaRPr lang="en-US" altLang="zh-CN"/>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6C6C6DA-FA78-406D-967F-C7A48EF13841}" type="slidenum">
              <a:rPr lang="en-US" altLang="zh-CN"/>
              <a:pPr>
                <a:defRPr/>
              </a:pPr>
              <a:t>‹#›</a:t>
            </a:fld>
            <a:endParaRPr lang="en-US" altLang="zh-CN"/>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FB55BF6-50D9-4327-B233-B80C76A3DE1A}" type="slidenum">
              <a:rPr lang="en-US" altLang="zh-CN"/>
              <a:pPr>
                <a:defRPr/>
              </a:pPr>
              <a:t>‹#›</a:t>
            </a:fld>
            <a:endParaRPr lang="en-US" altLang="zh-CN"/>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2E34AE2-ADE3-48CA-A337-2E1F0070B075}" type="slidenum">
              <a:rPr lang="en-US" altLang="zh-CN"/>
              <a:pPr>
                <a:defRPr/>
              </a:pPr>
              <a:t>‹#›</a:t>
            </a:fld>
            <a:endParaRPr lang="en-US" altLang="zh-CN"/>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5E838A6-271C-4C20-92BD-99B6985458EF}" type="slidenum">
              <a:rPr lang="en-US" altLang="zh-CN"/>
              <a:pPr>
                <a:defRPr/>
              </a:pPr>
              <a:t>‹#›</a:t>
            </a:fld>
            <a:endParaRPr lang="en-US" altLang="zh-CN"/>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DDF5C11-1813-4D14-81D2-5FD32088361B}" type="slidenum">
              <a:rPr lang="en-US" altLang="zh-CN"/>
              <a:pPr>
                <a:defRPr/>
              </a:pPr>
              <a:t>‹#›</a:t>
            </a:fld>
            <a:endParaRPr lang="en-US" altLang="zh-CN"/>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F175C00-7DF1-417B-B745-8E931DE5C1AD}" type="slidenum">
              <a:rPr lang="en-US" altLang="zh-CN"/>
              <a:pPr>
                <a:defRPr/>
              </a:pPr>
              <a:t>‹#›</a:t>
            </a:fld>
            <a:endParaRPr lang="en-US" altLang="zh-CN"/>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A8FB3F0-0A0C-4CAE-A5F0-1E8E3B36EC46}" type="slidenum">
              <a:rPr lang="en-US" altLang="zh-CN"/>
              <a:pPr>
                <a:defRPr/>
              </a:pPr>
              <a:t>‹#›</a:t>
            </a:fld>
            <a:endParaRPr lang="en-US" altLang="zh-CN"/>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4B9C95B9-8CE8-442C-BFF9-E6108573FBE8}" type="slidenum">
              <a:rPr lang="en-US" altLang="zh-CN"/>
              <a:pPr>
                <a:defRPr/>
              </a:pPr>
              <a:t>‹#›</a:t>
            </a:fld>
            <a:endParaRPr lang="en-US" altLang="zh-CN"/>
          </a:p>
        </p:txBody>
      </p:sp>
      <p:pic>
        <p:nvPicPr>
          <p:cNvPr id="5127" name="Picture 7" descr="1"/>
          <p:cNvPicPr>
            <a:picLocks noChangeAspect="1" noChangeArrowheads="1"/>
          </p:cNvPicPr>
          <p:nvPr/>
        </p:nvPicPr>
        <p:blipFill>
          <a:blip r:embed="rId13" cstate="print"/>
          <a:srcRect t="30281" r="15921"/>
          <a:stretch>
            <a:fillRect/>
          </a:stretch>
        </p:blipFill>
        <p:spPr bwMode="auto">
          <a:xfrm>
            <a:off x="7143750" y="357188"/>
            <a:ext cx="1643063" cy="785812"/>
          </a:xfrm>
          <a:prstGeom prst="rect">
            <a:avLst/>
          </a:prstGeom>
          <a:noFill/>
          <a:ln w="9525">
            <a:noFill/>
            <a:miter lim="800000"/>
            <a:headEnd/>
            <a:tailEnd/>
          </a:ln>
        </p:spPr>
      </p:pic>
      <p:sp>
        <p:nvSpPr>
          <p:cNvPr id="22536" name="Rectangle 8"/>
          <p:cNvSpPr>
            <a:spLocks noChangeArrowheads="1"/>
          </p:cNvSpPr>
          <p:nvPr/>
        </p:nvSpPr>
        <p:spPr bwMode="auto">
          <a:xfrm>
            <a:off x="0" y="1193800"/>
            <a:ext cx="6931025" cy="46038"/>
          </a:xfrm>
          <a:prstGeom prst="rect">
            <a:avLst/>
          </a:prstGeom>
          <a:solidFill>
            <a:srgbClr val="0595D4"/>
          </a:solidFill>
          <a:ln w="9525">
            <a:noFill/>
            <a:miter lim="800000"/>
            <a:headEnd/>
            <a:tailEnd/>
          </a:ln>
          <a:effectLst/>
        </p:spPr>
        <p:txBody>
          <a:bodyPr wrap="none" anchor="ctr"/>
          <a:lstStyle/>
          <a:p>
            <a:pPr>
              <a:defRPr/>
            </a:pPr>
            <a:endParaRPr lang="zh-CN" altLang="en-US">
              <a:ea typeface="宋体"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0"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0"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0"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0"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0"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0"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0"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0"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0"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0"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黑体" pitchFamily="2" charset="-122"/>
        </a:defRPr>
      </a:lvl2pPr>
      <a:lvl3pPr algn="l" rtl="0" eaLnBrk="0" fontAlgn="base" hangingPunct="0">
        <a:spcBef>
          <a:spcPct val="0"/>
        </a:spcBef>
        <a:spcAft>
          <a:spcPct val="0"/>
        </a:spcAft>
        <a:defRPr sz="4000">
          <a:solidFill>
            <a:schemeClr val="tx2"/>
          </a:solidFill>
          <a:latin typeface="Arial" charset="0"/>
          <a:ea typeface="黑体" pitchFamily="2" charset="-122"/>
        </a:defRPr>
      </a:lvl3pPr>
      <a:lvl4pPr algn="l" rtl="0" eaLnBrk="0" fontAlgn="base" hangingPunct="0">
        <a:spcBef>
          <a:spcPct val="0"/>
        </a:spcBef>
        <a:spcAft>
          <a:spcPct val="0"/>
        </a:spcAft>
        <a:defRPr sz="4000">
          <a:solidFill>
            <a:schemeClr val="tx2"/>
          </a:solidFill>
          <a:latin typeface="Arial" charset="0"/>
          <a:ea typeface="黑体" pitchFamily="2" charset="-122"/>
        </a:defRPr>
      </a:lvl4pPr>
      <a:lvl5pPr algn="l" rtl="0" eaLnBrk="0" fontAlgn="base" hangingPunct="0">
        <a:spcBef>
          <a:spcPct val="0"/>
        </a:spcBef>
        <a:spcAft>
          <a:spcPct val="0"/>
        </a:spcAft>
        <a:defRPr sz="4000">
          <a:solidFill>
            <a:schemeClr val="tx2"/>
          </a:solidFill>
          <a:latin typeface="Arial" charset="0"/>
          <a:ea typeface="黑体" pitchFamily="2" charset="-122"/>
        </a:defRPr>
      </a:lvl5pPr>
      <a:lvl6pPr marL="457200" algn="l" rtl="0" fontAlgn="base">
        <a:spcBef>
          <a:spcPct val="0"/>
        </a:spcBef>
        <a:spcAft>
          <a:spcPct val="0"/>
        </a:spcAft>
        <a:defRPr sz="4000">
          <a:solidFill>
            <a:schemeClr val="tx2"/>
          </a:solidFill>
          <a:latin typeface="Arial" charset="0"/>
          <a:ea typeface="黑体" pitchFamily="2" charset="-122"/>
        </a:defRPr>
      </a:lvl6pPr>
      <a:lvl7pPr marL="914400" algn="l" rtl="0" fontAlgn="base">
        <a:spcBef>
          <a:spcPct val="0"/>
        </a:spcBef>
        <a:spcAft>
          <a:spcPct val="0"/>
        </a:spcAft>
        <a:defRPr sz="4000">
          <a:solidFill>
            <a:schemeClr val="tx2"/>
          </a:solidFill>
          <a:latin typeface="Arial" charset="0"/>
          <a:ea typeface="黑体" pitchFamily="2" charset="-122"/>
        </a:defRPr>
      </a:lvl7pPr>
      <a:lvl8pPr marL="1371600" algn="l" rtl="0" fontAlgn="base">
        <a:spcBef>
          <a:spcPct val="0"/>
        </a:spcBef>
        <a:spcAft>
          <a:spcPct val="0"/>
        </a:spcAft>
        <a:defRPr sz="4000">
          <a:solidFill>
            <a:schemeClr val="tx2"/>
          </a:solidFill>
          <a:latin typeface="Arial" charset="0"/>
          <a:ea typeface="黑体" pitchFamily="2" charset="-122"/>
        </a:defRPr>
      </a:lvl8pPr>
      <a:lvl9pPr marL="1828800" algn="l" rtl="0" fontAlgn="base">
        <a:spcBef>
          <a:spcPct val="0"/>
        </a:spcBef>
        <a:spcAft>
          <a:spcPct val="0"/>
        </a:spcAft>
        <a:defRPr sz="4000">
          <a:solidFill>
            <a:schemeClr val="tx2"/>
          </a:solidFill>
          <a:latin typeface="Arial" charset="0"/>
          <a:ea typeface="黑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宋体" pitchFamily="2" charset="-122"/>
        </a:defRPr>
      </a:lvl6pPr>
      <a:lvl7pPr marL="2971800" indent="-228600" algn="l" rtl="0" fontAlgn="base">
        <a:spcBef>
          <a:spcPct val="20000"/>
        </a:spcBef>
        <a:spcAft>
          <a:spcPct val="0"/>
        </a:spcAft>
        <a:buChar char="»"/>
        <a:defRPr sz="2000">
          <a:solidFill>
            <a:schemeClr val="tx1"/>
          </a:solidFill>
          <a:latin typeface="+mn-lt"/>
          <a:ea typeface="宋体" pitchFamily="2" charset="-122"/>
        </a:defRPr>
      </a:lvl7pPr>
      <a:lvl8pPr marL="3429000" indent="-228600" algn="l" rtl="0" fontAlgn="base">
        <a:spcBef>
          <a:spcPct val="20000"/>
        </a:spcBef>
        <a:spcAft>
          <a:spcPct val="0"/>
        </a:spcAft>
        <a:buChar char="»"/>
        <a:defRPr sz="2000">
          <a:solidFill>
            <a:schemeClr val="tx1"/>
          </a:solidFill>
          <a:latin typeface="+mn-lt"/>
          <a:ea typeface="宋体" pitchFamily="2" charset="-122"/>
        </a:defRPr>
      </a:lvl8pPr>
      <a:lvl9pPr marL="3886200"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7.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14.xml"/><Relationship Id="rId7"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www.oilfat.com/show_news.asp?id=702&amp;rootcl=64&amp;clss="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18" Type="http://schemas.openxmlformats.org/officeDocument/2006/relationships/image" Target="../media/image6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jpeg"/><Relationship Id="rId2" Type="http://schemas.openxmlformats.org/officeDocument/2006/relationships/image" Target="../media/image48.jpeg"/><Relationship Id="rId16"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jpeg"/><Relationship Id="rId15" Type="http://schemas.openxmlformats.org/officeDocument/2006/relationships/image" Target="../media/image6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6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tags" Target="../tags/tag59.xml"/><Relationship Id="rId21" Type="http://schemas.openxmlformats.org/officeDocument/2006/relationships/tags" Target="../tags/tag41.xml"/><Relationship Id="rId34" Type="http://schemas.openxmlformats.org/officeDocument/2006/relationships/tags" Target="../tags/tag54.xml"/><Relationship Id="rId42" Type="http://schemas.openxmlformats.org/officeDocument/2006/relationships/tags" Target="../tags/tag62.xml"/><Relationship Id="rId47" Type="http://schemas.openxmlformats.org/officeDocument/2006/relationships/tags" Target="../tags/tag67.xml"/><Relationship Id="rId50" Type="http://schemas.openxmlformats.org/officeDocument/2006/relationships/tags" Target="../tags/tag70.xml"/><Relationship Id="rId55" Type="http://schemas.openxmlformats.org/officeDocument/2006/relationships/tags" Target="../tags/tag75.xml"/><Relationship Id="rId63" Type="http://schemas.openxmlformats.org/officeDocument/2006/relationships/tags" Target="../tags/tag83.xml"/><Relationship Id="rId68" Type="http://schemas.openxmlformats.org/officeDocument/2006/relationships/tags" Target="../tags/tag88.xml"/><Relationship Id="rId76" Type="http://schemas.openxmlformats.org/officeDocument/2006/relationships/tags" Target="../tags/tag96.xml"/><Relationship Id="rId84" Type="http://schemas.openxmlformats.org/officeDocument/2006/relationships/image" Target="NULL"/><Relationship Id="rId89" Type="http://schemas.openxmlformats.org/officeDocument/2006/relationships/image" Target="NULL"/><Relationship Id="rId7" Type="http://schemas.openxmlformats.org/officeDocument/2006/relationships/tags" Target="../tags/tag27.xml"/><Relationship Id="rId71" Type="http://schemas.openxmlformats.org/officeDocument/2006/relationships/tags" Target="../tags/tag91.xml"/><Relationship Id="rId2" Type="http://schemas.openxmlformats.org/officeDocument/2006/relationships/tags" Target="../tags/tag22.xml"/><Relationship Id="rId16" Type="http://schemas.openxmlformats.org/officeDocument/2006/relationships/tags" Target="../tags/tag36.xml"/><Relationship Id="rId29" Type="http://schemas.openxmlformats.org/officeDocument/2006/relationships/tags" Target="../tags/tag49.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tags" Target="../tags/tag57.xml"/><Relationship Id="rId40" Type="http://schemas.openxmlformats.org/officeDocument/2006/relationships/tags" Target="../tags/tag60.xml"/><Relationship Id="rId45" Type="http://schemas.openxmlformats.org/officeDocument/2006/relationships/tags" Target="../tags/tag65.xml"/><Relationship Id="rId53" Type="http://schemas.openxmlformats.org/officeDocument/2006/relationships/tags" Target="../tags/tag73.xml"/><Relationship Id="rId58" Type="http://schemas.openxmlformats.org/officeDocument/2006/relationships/tags" Target="../tags/tag78.xml"/><Relationship Id="rId66" Type="http://schemas.openxmlformats.org/officeDocument/2006/relationships/tags" Target="../tags/tag86.xml"/><Relationship Id="rId74" Type="http://schemas.openxmlformats.org/officeDocument/2006/relationships/tags" Target="../tags/tag94.xml"/><Relationship Id="rId79" Type="http://schemas.openxmlformats.org/officeDocument/2006/relationships/slideLayout" Target="../slideLayouts/slideLayout7.xml"/><Relationship Id="rId87" Type="http://schemas.openxmlformats.org/officeDocument/2006/relationships/image" Target="NULL"/><Relationship Id="rId5" Type="http://schemas.openxmlformats.org/officeDocument/2006/relationships/tags" Target="../tags/tag25.xml"/><Relationship Id="rId61" Type="http://schemas.openxmlformats.org/officeDocument/2006/relationships/tags" Target="../tags/tag81.xml"/><Relationship Id="rId82" Type="http://schemas.openxmlformats.org/officeDocument/2006/relationships/image" Target="../media/image66.jpeg"/><Relationship Id="rId90" Type="http://schemas.openxmlformats.org/officeDocument/2006/relationships/image" Target="NULL"/><Relationship Id="rId19" Type="http://schemas.openxmlformats.org/officeDocument/2006/relationships/tags" Target="../tags/tag3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43" Type="http://schemas.openxmlformats.org/officeDocument/2006/relationships/tags" Target="../tags/tag63.xml"/><Relationship Id="rId48" Type="http://schemas.openxmlformats.org/officeDocument/2006/relationships/tags" Target="../tags/tag68.xml"/><Relationship Id="rId56" Type="http://schemas.openxmlformats.org/officeDocument/2006/relationships/tags" Target="../tags/tag76.xml"/><Relationship Id="rId64" Type="http://schemas.openxmlformats.org/officeDocument/2006/relationships/tags" Target="../tags/tag84.xml"/><Relationship Id="rId69" Type="http://schemas.openxmlformats.org/officeDocument/2006/relationships/tags" Target="../tags/tag89.xml"/><Relationship Id="rId77" Type="http://schemas.openxmlformats.org/officeDocument/2006/relationships/tags" Target="../tags/tag97.xml"/><Relationship Id="rId8" Type="http://schemas.openxmlformats.org/officeDocument/2006/relationships/tags" Target="../tags/tag28.xml"/><Relationship Id="rId51" Type="http://schemas.openxmlformats.org/officeDocument/2006/relationships/tags" Target="../tags/tag71.xml"/><Relationship Id="rId72" Type="http://schemas.openxmlformats.org/officeDocument/2006/relationships/tags" Target="../tags/tag92.xml"/><Relationship Id="rId80" Type="http://schemas.openxmlformats.org/officeDocument/2006/relationships/notesSlide" Target="../notesSlides/notesSlide19.xml"/><Relationship Id="rId85" Type="http://schemas.openxmlformats.org/officeDocument/2006/relationships/image" Target="NULL"/><Relationship Id="rId3" Type="http://schemas.openxmlformats.org/officeDocument/2006/relationships/tags" Target="../tags/tag23.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tags" Target="../tags/tag58.xml"/><Relationship Id="rId46" Type="http://schemas.openxmlformats.org/officeDocument/2006/relationships/tags" Target="../tags/tag66.xml"/><Relationship Id="rId59" Type="http://schemas.openxmlformats.org/officeDocument/2006/relationships/tags" Target="../tags/tag79.xml"/><Relationship Id="rId67" Type="http://schemas.openxmlformats.org/officeDocument/2006/relationships/tags" Target="../tags/tag87.xml"/><Relationship Id="rId20" Type="http://schemas.openxmlformats.org/officeDocument/2006/relationships/tags" Target="../tags/tag40.xml"/><Relationship Id="rId41" Type="http://schemas.openxmlformats.org/officeDocument/2006/relationships/tags" Target="../tags/tag61.xml"/><Relationship Id="rId54" Type="http://schemas.openxmlformats.org/officeDocument/2006/relationships/tags" Target="../tags/tag74.xml"/><Relationship Id="rId62" Type="http://schemas.openxmlformats.org/officeDocument/2006/relationships/tags" Target="../tags/tag82.xml"/><Relationship Id="rId70" Type="http://schemas.openxmlformats.org/officeDocument/2006/relationships/tags" Target="../tags/tag90.xml"/><Relationship Id="rId75" Type="http://schemas.openxmlformats.org/officeDocument/2006/relationships/tags" Target="../tags/tag95.xml"/><Relationship Id="rId83" Type="http://schemas.openxmlformats.org/officeDocument/2006/relationships/image" Target="../media/image67.jpeg"/><Relationship Id="rId88" Type="http://schemas.openxmlformats.org/officeDocument/2006/relationships/image" Target="NULL"/><Relationship Id="rId91" Type="http://schemas.openxmlformats.org/officeDocument/2006/relationships/image" Target="NULL"/><Relationship Id="rId1" Type="http://schemas.openxmlformats.org/officeDocument/2006/relationships/vmlDrawing" Target="../drawings/vmlDrawing2.vml"/><Relationship Id="rId6" Type="http://schemas.openxmlformats.org/officeDocument/2006/relationships/tags" Target="../tags/tag26.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tags" Target="../tags/tag56.xml"/><Relationship Id="rId49" Type="http://schemas.openxmlformats.org/officeDocument/2006/relationships/tags" Target="../tags/tag69.xml"/><Relationship Id="rId57" Type="http://schemas.openxmlformats.org/officeDocument/2006/relationships/tags" Target="../tags/tag77.xml"/><Relationship Id="rId10" Type="http://schemas.openxmlformats.org/officeDocument/2006/relationships/tags" Target="../tags/tag30.xml"/><Relationship Id="rId31" Type="http://schemas.openxmlformats.org/officeDocument/2006/relationships/tags" Target="../tags/tag51.xml"/><Relationship Id="rId44" Type="http://schemas.openxmlformats.org/officeDocument/2006/relationships/tags" Target="../tags/tag64.xml"/><Relationship Id="rId52" Type="http://schemas.openxmlformats.org/officeDocument/2006/relationships/tags" Target="../tags/tag72.xml"/><Relationship Id="rId60" Type="http://schemas.openxmlformats.org/officeDocument/2006/relationships/tags" Target="../tags/tag80.xml"/><Relationship Id="rId65" Type="http://schemas.openxmlformats.org/officeDocument/2006/relationships/tags" Target="../tags/tag85.xml"/><Relationship Id="rId73" Type="http://schemas.openxmlformats.org/officeDocument/2006/relationships/tags" Target="../tags/tag93.xml"/><Relationship Id="rId78" Type="http://schemas.openxmlformats.org/officeDocument/2006/relationships/tags" Target="../tags/tag98.xml"/><Relationship Id="rId81" Type="http://schemas.openxmlformats.org/officeDocument/2006/relationships/oleObject" Target="../embeddings/oleObject2.bin"/><Relationship Id="rId86" Type="http://schemas.openxmlformats.org/officeDocument/2006/relationships/image" Target="NULL"/><Relationship Id="rId4" Type="http://schemas.openxmlformats.org/officeDocument/2006/relationships/tags" Target="../tags/tag24.xml"/><Relationship Id="rId9" Type="http://schemas.openxmlformats.org/officeDocument/2006/relationships/tags" Target="../tags/tag29.xml"/></Relationships>
</file>

<file path=ppt/slides/_rels/slide27.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3" Type="http://schemas.openxmlformats.org/officeDocument/2006/relationships/tags" Target="../tags/tag100.xml"/><Relationship Id="rId21" Type="http://schemas.openxmlformats.org/officeDocument/2006/relationships/slideLayout" Target="../slideLayouts/slideLayout7.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1" Type="http://schemas.openxmlformats.org/officeDocument/2006/relationships/vmlDrawing" Target="../drawings/vmlDrawing3.v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tags" Target="../tags/tag112.xml"/><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2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notesSlide" Target="../notesSlides/notesSlide20.xml"/><Relationship Id="rId7" Type="http://schemas.openxmlformats.org/officeDocument/2006/relationships/hyperlink" Target="http://cofconhri.com/Business_s.asp?Id=6" TargetMode="External"/><Relationship Id="rId2" Type="http://schemas.openxmlformats.org/officeDocument/2006/relationships/slideLayout" Target="../slideLayouts/slideLayout6.xml"/><Relationship Id="rId1" Type="http://schemas.openxmlformats.org/officeDocument/2006/relationships/tags" Target="../tags/tag119.xml"/><Relationship Id="rId6" Type="http://schemas.openxmlformats.org/officeDocument/2006/relationships/image" Target="../media/image69.jpeg"/><Relationship Id="rId5" Type="http://schemas.openxmlformats.org/officeDocument/2006/relationships/hyperlink" Target="http://cofconhri.com/Business_s.asp?Id=7" TargetMode="External"/><Relationship Id="rId4" Type="http://schemas.openxmlformats.org/officeDocument/2006/relationships/image" Target="../media/image68.jpeg"/><Relationship Id="rId9" Type="http://schemas.openxmlformats.org/officeDocument/2006/relationships/image" Target="../media/image7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cofconhri.com/Business_s.asp?Id=2" TargetMode="External"/><Relationship Id="rId3" Type="http://schemas.openxmlformats.org/officeDocument/2006/relationships/notesSlide" Target="../notesSlides/notesSlide21.xml"/><Relationship Id="rId7" Type="http://schemas.openxmlformats.org/officeDocument/2006/relationships/image" Target="../media/image74.jpeg"/><Relationship Id="rId2" Type="http://schemas.openxmlformats.org/officeDocument/2006/relationships/slideLayout" Target="../slideLayouts/slideLayout6.xml"/><Relationship Id="rId1" Type="http://schemas.openxmlformats.org/officeDocument/2006/relationships/tags" Target="../tags/tag120.xml"/><Relationship Id="rId6" Type="http://schemas.openxmlformats.org/officeDocument/2006/relationships/hyperlink" Target="http://cofconhri.com/Business_s.asp?Id=4" TargetMode="External"/><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6.xml"/><Relationship Id="rId5" Type="http://schemas.openxmlformats.org/officeDocument/2006/relationships/tags" Target="../tags/tag125.xml"/><Relationship Id="rId4" Type="http://schemas.openxmlformats.org/officeDocument/2006/relationships/tags" Target="../tags/tag12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126.xml"/><Relationship Id="rId5" Type="http://schemas.openxmlformats.org/officeDocument/2006/relationships/chart" Target="../charts/chart3.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7.xml"/><Relationship Id="rId1" Type="http://schemas.openxmlformats.org/officeDocument/2006/relationships/tags" Target="../tags/tag128.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7.xml"/><Relationship Id="rId1" Type="http://schemas.openxmlformats.org/officeDocument/2006/relationships/tags" Target="../tags/tag129.xml"/><Relationship Id="rId5" Type="http://schemas.openxmlformats.org/officeDocument/2006/relationships/image" Target="../media/image85.jpeg"/><Relationship Id="rId4" Type="http://schemas.openxmlformats.org/officeDocument/2006/relationships/image" Target="../media/image84.jpeg"/></Relationships>
</file>

<file path=ppt/slides/_rels/slide3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6.xml"/><Relationship Id="rId7"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3.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1"/>
          <p:cNvPicPr>
            <a:picLocks noChangeAspect="1" noChangeArrowheads="1"/>
          </p:cNvPicPr>
          <p:nvPr/>
        </p:nvPicPr>
        <p:blipFill>
          <a:blip r:embed="rId3" cstate="print"/>
          <a:srcRect t="28381" r="16370"/>
          <a:stretch>
            <a:fillRect/>
          </a:stretch>
        </p:blipFill>
        <p:spPr bwMode="auto">
          <a:xfrm>
            <a:off x="6143625" y="381000"/>
            <a:ext cx="2619375" cy="1293813"/>
          </a:xfrm>
          <a:prstGeom prst="rect">
            <a:avLst/>
          </a:prstGeom>
          <a:noFill/>
          <a:ln w="9525">
            <a:noFill/>
            <a:miter lim="800000"/>
            <a:headEnd/>
            <a:tailEnd/>
          </a:ln>
        </p:spPr>
      </p:pic>
      <p:sp>
        <p:nvSpPr>
          <p:cNvPr id="6147" name="Rectangle 9"/>
          <p:cNvSpPr>
            <a:spLocks noChangeArrowheads="1"/>
          </p:cNvSpPr>
          <p:nvPr/>
        </p:nvSpPr>
        <p:spPr bwMode="auto">
          <a:xfrm>
            <a:off x="0" y="2667000"/>
            <a:ext cx="9144000" cy="2514600"/>
          </a:xfrm>
          <a:prstGeom prst="rect">
            <a:avLst/>
          </a:prstGeom>
          <a:solidFill>
            <a:srgbClr val="0070C0"/>
          </a:solidFill>
          <a:ln w="9525">
            <a:noFill/>
            <a:miter lim="800000"/>
            <a:headEnd/>
            <a:tailEnd/>
          </a:ln>
        </p:spPr>
        <p:txBody>
          <a:bodyPr wrap="none" lIns="59911" tIns="29956" rIns="59911" bIns="29956" anchor="ctr"/>
          <a:lstStyle/>
          <a:p>
            <a:pPr algn="ctr">
              <a:lnSpc>
                <a:spcPct val="70000"/>
              </a:lnSpc>
            </a:pPr>
            <a:endParaRPr kumimoji="1" lang="en-US" altLang="zh-CN" sz="1100" dirty="0">
              <a:solidFill>
                <a:schemeClr val="bg1"/>
              </a:solidFill>
              <a:latin typeface="Times New Roman" pitchFamily="18" charset="0"/>
              <a:ea typeface="黑体" pitchFamily="2" charset="-122"/>
            </a:endParaRPr>
          </a:p>
          <a:p>
            <a:pPr algn="ctr">
              <a:lnSpc>
                <a:spcPct val="150000"/>
              </a:lnSpc>
            </a:pPr>
            <a:r>
              <a:rPr lang="zh-CN" altLang="en-US" sz="3600" dirty="0" smtClean="0">
                <a:solidFill>
                  <a:schemeClr val="accent1"/>
                </a:solidFill>
                <a:latin typeface="微软雅黑" pitchFamily="34" charset="-122"/>
                <a:ea typeface="微软雅黑" pitchFamily="34" charset="-122"/>
              </a:rPr>
              <a:t>中</a:t>
            </a:r>
            <a:r>
              <a:rPr lang="zh-CN" altLang="en-US" sz="3600" dirty="0">
                <a:solidFill>
                  <a:schemeClr val="accent1"/>
                </a:solidFill>
                <a:latin typeface="微软雅黑" pitchFamily="34" charset="-122"/>
                <a:ea typeface="微软雅黑" pitchFamily="34" charset="-122"/>
              </a:rPr>
              <a:t>粮</a:t>
            </a:r>
            <a:r>
              <a:rPr lang="zh-CN" altLang="en-US" sz="3600" dirty="0" smtClean="0">
                <a:solidFill>
                  <a:schemeClr val="accent1"/>
                </a:solidFill>
                <a:latin typeface="微软雅黑" pitchFamily="34" charset="-122"/>
                <a:ea typeface="微软雅黑" pitchFamily="34" charset="-122"/>
              </a:rPr>
              <a:t>集团与中粮营养健康研究院简介</a:t>
            </a:r>
            <a:endParaRPr kumimoji="1" lang="zh-CN" altLang="en-US" sz="4500" dirty="0">
              <a:solidFill>
                <a:schemeClr val="bg1"/>
              </a:solidFill>
              <a:latin typeface="Times New Roman" pitchFamily="18" charset="0"/>
              <a:ea typeface="黑体" pitchFamily="2" charset="-122"/>
            </a:endParaRPr>
          </a:p>
          <a:p>
            <a:pPr algn="ctr">
              <a:lnSpc>
                <a:spcPct val="60000"/>
              </a:lnSpc>
            </a:pPr>
            <a:endParaRPr kumimoji="1" lang="zh-CN" altLang="zh-CN" sz="4500" dirty="0">
              <a:solidFill>
                <a:schemeClr val="bg1"/>
              </a:solidFill>
              <a:latin typeface="MS Gothic" pitchFamily="49" charset="-128"/>
              <a:ea typeface="MS Gothic" pitchFamily="49" charset="-128"/>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581025" y="2286000"/>
            <a:ext cx="4643438" cy="41910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300"/>
              </a:spcBef>
              <a:spcAft>
                <a:spcPts val="300"/>
              </a:spcAft>
              <a:buClr>
                <a:srgbClr val="0066FF"/>
              </a:buClr>
              <a:buFont typeface="Wingdings" pitchFamily="2" charset="2"/>
              <a:buChar char="n"/>
            </a:pPr>
            <a:r>
              <a:rPr lang="zh-CN" altLang="en-GB" sz="1200" dirty="0">
                <a:solidFill>
                  <a:srgbClr val="0000CC"/>
                </a:solidFill>
                <a:latin typeface="微软雅黑" pitchFamily="34" charset="-122"/>
                <a:ea typeface="微软雅黑" pitchFamily="34" charset="-122"/>
                <a:cs typeface="Arial Unicode MS" pitchFamily="34" charset="-122"/>
              </a:rPr>
              <a:t>香港联交所上市公司  </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GB" sz="1200" dirty="0" smtClean="0">
                <a:solidFill>
                  <a:srgbClr val="0000CC"/>
                </a:solidFill>
                <a:latin typeface="微软雅黑" pitchFamily="34" charset="-122"/>
                <a:ea typeface="微软雅黑" pitchFamily="34" charset="-122"/>
                <a:cs typeface="Arial Unicode MS" pitchFamily="34" charset="-122"/>
              </a:rPr>
              <a:t>中国最大的农产品加工商</a:t>
            </a:r>
            <a:endParaRPr lang="en-GB"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业务范围：生化</a:t>
            </a:r>
            <a:r>
              <a:rPr lang="zh-CN" altLang="en-US" sz="1200" dirty="0">
                <a:solidFill>
                  <a:srgbClr val="0000CC"/>
                </a:solidFill>
                <a:latin typeface="微软雅黑" pitchFamily="34" charset="-122"/>
                <a:ea typeface="微软雅黑" pitchFamily="34" charset="-122"/>
                <a:cs typeface="Arial Unicode MS" pitchFamily="34" charset="-122"/>
              </a:rPr>
              <a:t>能源、油脂加工、大米贸易及加工、啤酒原料及小麦</a:t>
            </a:r>
            <a:r>
              <a:rPr lang="zh-CN" altLang="en-US" sz="1200" dirty="0" smtClean="0">
                <a:solidFill>
                  <a:srgbClr val="0000CC"/>
                </a:solidFill>
                <a:latin typeface="微软雅黑" pitchFamily="34" charset="-122"/>
                <a:ea typeface="微软雅黑" pitchFamily="34" charset="-122"/>
                <a:cs typeface="Arial Unicode MS" pitchFamily="34" charset="-122"/>
              </a:rPr>
              <a:t>加工</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产品种类：食用油</a:t>
            </a:r>
            <a:r>
              <a:rPr lang="zh-CN" altLang="en-US" sz="1200" dirty="0">
                <a:solidFill>
                  <a:srgbClr val="0000CC"/>
                </a:solidFill>
                <a:latin typeface="微软雅黑" pitchFamily="34" charset="-122"/>
                <a:ea typeface="微软雅黑" pitchFamily="34" charset="-122"/>
                <a:cs typeface="Arial Unicode MS" pitchFamily="34" charset="-122"/>
              </a:rPr>
              <a:t>、大米、面粉、面条、面包、啤酒麦芽、燃料乙醇、食用酒精、无水乙醇、淀粉、甜味剂、动物饲料</a:t>
            </a:r>
            <a:r>
              <a:rPr lang="zh-CN" altLang="en-US" sz="1200" dirty="0" smtClean="0">
                <a:solidFill>
                  <a:srgbClr val="0000CC"/>
                </a:solidFill>
                <a:latin typeface="微软雅黑" pitchFamily="34" charset="-122"/>
                <a:ea typeface="微软雅黑" pitchFamily="34" charset="-122"/>
                <a:cs typeface="Arial Unicode MS" pitchFamily="34" charset="-122"/>
              </a:rPr>
              <a:t>等</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中国规模最大的油脂加工商之一，年榨油能力</a:t>
            </a:r>
            <a:r>
              <a:rPr lang="en-US" altLang="zh-CN" sz="1200" dirty="0" smtClean="0">
                <a:solidFill>
                  <a:srgbClr val="0000CC"/>
                </a:solidFill>
                <a:latin typeface="微软雅黑" pitchFamily="34" charset="-122"/>
                <a:ea typeface="微软雅黑" pitchFamily="34" charset="-122"/>
                <a:cs typeface="Arial Unicode MS" pitchFamily="34" charset="-122"/>
              </a:rPr>
              <a:t>490</a:t>
            </a:r>
            <a:r>
              <a:rPr lang="zh-CN" altLang="en-US" sz="1200" dirty="0" smtClean="0">
                <a:solidFill>
                  <a:srgbClr val="0000CC"/>
                </a:solidFill>
                <a:latin typeface="微软雅黑" pitchFamily="34" charset="-122"/>
                <a:ea typeface="微软雅黑" pitchFamily="34" charset="-122"/>
                <a:cs typeface="Arial Unicode MS" pitchFamily="34" charset="-122"/>
              </a:rPr>
              <a:t>万吨，年毛油精炼能力约</a:t>
            </a:r>
            <a:r>
              <a:rPr lang="en-US" altLang="zh-CN" sz="1200" dirty="0" smtClean="0">
                <a:solidFill>
                  <a:srgbClr val="0000CC"/>
                </a:solidFill>
                <a:latin typeface="微软雅黑" pitchFamily="34" charset="-122"/>
                <a:ea typeface="微软雅黑" pitchFamily="34" charset="-122"/>
                <a:cs typeface="Arial Unicode MS" pitchFamily="34" charset="-122"/>
              </a:rPr>
              <a:t>120</a:t>
            </a:r>
            <a:r>
              <a:rPr lang="zh-CN" altLang="en-US" sz="1200" dirty="0" smtClean="0">
                <a:solidFill>
                  <a:srgbClr val="0000CC"/>
                </a:solidFill>
                <a:latin typeface="微软雅黑" pitchFamily="34" charset="-122"/>
                <a:ea typeface="微软雅黑" pitchFamily="34" charset="-122"/>
                <a:cs typeface="Arial Unicode MS" pitchFamily="34" charset="-122"/>
              </a:rPr>
              <a:t>万吨，油脂、油料销售量约为</a:t>
            </a:r>
            <a:r>
              <a:rPr lang="en-US" altLang="zh-CN" sz="1200" dirty="0" smtClean="0">
                <a:solidFill>
                  <a:srgbClr val="0000CC"/>
                </a:solidFill>
                <a:latin typeface="微软雅黑" pitchFamily="34" charset="-122"/>
                <a:ea typeface="微软雅黑" pitchFamily="34" charset="-122"/>
                <a:cs typeface="Arial Unicode MS" pitchFamily="34" charset="-122"/>
              </a:rPr>
              <a:t>500</a:t>
            </a:r>
            <a:r>
              <a:rPr lang="zh-CN" altLang="en-US" sz="1200" dirty="0" smtClean="0">
                <a:solidFill>
                  <a:srgbClr val="0000CC"/>
                </a:solidFill>
                <a:latin typeface="微软雅黑" pitchFamily="34" charset="-122"/>
                <a:ea typeface="微软雅黑" pitchFamily="34" charset="-122"/>
                <a:cs typeface="Arial Unicode MS" pitchFamily="34" charset="-122"/>
              </a:rPr>
              <a:t>万吨</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中国最大的大米出口商，唯一的蒸谷米生产商，生产能力居亚洲第一；中国主要的小包装大米生产商、供应商</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GB" sz="1200" dirty="0" smtClean="0">
                <a:solidFill>
                  <a:srgbClr val="0000CC"/>
                </a:solidFill>
                <a:latin typeface="微软雅黑" pitchFamily="34" charset="-122"/>
                <a:ea typeface="微软雅黑" pitchFamily="34" charset="-122"/>
                <a:cs typeface="Arial Unicode MS" pitchFamily="34" charset="-122"/>
              </a:rPr>
              <a:t>中国</a:t>
            </a:r>
            <a:r>
              <a:rPr lang="zh-CN" altLang="en-GB" sz="1200" dirty="0">
                <a:solidFill>
                  <a:srgbClr val="0000CC"/>
                </a:solidFill>
                <a:latin typeface="微软雅黑" pitchFamily="34" charset="-122"/>
                <a:ea typeface="微软雅黑" pitchFamily="34" charset="-122"/>
                <a:cs typeface="Arial Unicode MS" pitchFamily="34" charset="-122"/>
              </a:rPr>
              <a:t>最大面粉加工企业，年加工量</a:t>
            </a:r>
            <a:r>
              <a:rPr lang="en-GB" altLang="zh-CN" sz="1200" dirty="0">
                <a:solidFill>
                  <a:srgbClr val="0000CC"/>
                </a:solidFill>
                <a:latin typeface="微软雅黑" pitchFamily="34" charset="-122"/>
                <a:ea typeface="微软雅黑" pitchFamily="34" charset="-122"/>
                <a:cs typeface="Arial Unicode MS" pitchFamily="34" charset="-122"/>
              </a:rPr>
              <a:t>177</a:t>
            </a:r>
            <a:r>
              <a:rPr lang="zh-CN" altLang="en-GB" sz="1200" dirty="0">
                <a:solidFill>
                  <a:srgbClr val="0000CC"/>
                </a:solidFill>
                <a:latin typeface="微软雅黑" pitchFamily="34" charset="-122"/>
                <a:ea typeface="微软雅黑" pitchFamily="34" charset="-122"/>
                <a:cs typeface="Arial Unicode MS" pitchFamily="34" charset="-122"/>
              </a:rPr>
              <a:t>万吨 </a:t>
            </a:r>
            <a:endParaRPr lang="en-GB"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啤酒</a:t>
            </a:r>
            <a:r>
              <a:rPr lang="zh-CN" altLang="en-US" sz="1200" dirty="0">
                <a:solidFill>
                  <a:srgbClr val="0000CC"/>
                </a:solidFill>
                <a:latin typeface="微软雅黑" pitchFamily="34" charset="-122"/>
                <a:ea typeface="微软雅黑" pitchFamily="34" charset="-122"/>
                <a:cs typeface="Arial Unicode MS" pitchFamily="34" charset="-122"/>
              </a:rPr>
              <a:t>麦芽销售量</a:t>
            </a:r>
            <a:r>
              <a:rPr lang="en-US" altLang="zh-CN" sz="1200" dirty="0">
                <a:solidFill>
                  <a:srgbClr val="0000CC"/>
                </a:solidFill>
                <a:latin typeface="微软雅黑" pitchFamily="34" charset="-122"/>
                <a:ea typeface="微软雅黑" pitchFamily="34" charset="-122"/>
                <a:cs typeface="Arial Unicode MS" pitchFamily="34" charset="-122"/>
              </a:rPr>
              <a:t>50</a:t>
            </a:r>
            <a:r>
              <a:rPr lang="zh-CN" altLang="en-US" sz="1200" dirty="0">
                <a:solidFill>
                  <a:srgbClr val="0000CC"/>
                </a:solidFill>
                <a:latin typeface="微软雅黑" pitchFamily="34" charset="-122"/>
                <a:ea typeface="微软雅黑" pitchFamily="34" charset="-122"/>
                <a:cs typeface="Arial Unicode MS" pitchFamily="34" charset="-122"/>
              </a:rPr>
              <a:t>万吨，市场份额</a:t>
            </a:r>
            <a:r>
              <a:rPr lang="en-US" altLang="zh-CN" sz="1200" dirty="0">
                <a:solidFill>
                  <a:srgbClr val="0000CC"/>
                </a:solidFill>
                <a:latin typeface="微软雅黑" pitchFamily="34" charset="-122"/>
                <a:ea typeface="微软雅黑" pitchFamily="34" charset="-122"/>
                <a:cs typeface="Arial Unicode MS" pitchFamily="34" charset="-122"/>
              </a:rPr>
              <a:t>17%</a:t>
            </a:r>
            <a:r>
              <a:rPr lang="zh-CN" altLang="en-US" sz="1200" dirty="0">
                <a:solidFill>
                  <a:srgbClr val="0000CC"/>
                </a:solidFill>
                <a:latin typeface="微软雅黑" pitchFamily="34" charset="-122"/>
                <a:ea typeface="微软雅黑" pitchFamily="34" charset="-122"/>
                <a:cs typeface="Arial Unicode MS" pitchFamily="34" charset="-122"/>
              </a:rPr>
              <a:t>，行业排名第二；是</a:t>
            </a:r>
            <a:r>
              <a:rPr lang="zh-CN" altLang="en-GB" sz="1200" dirty="0">
                <a:solidFill>
                  <a:srgbClr val="0000CC"/>
                </a:solidFill>
                <a:latin typeface="微软雅黑" pitchFamily="34" charset="-122"/>
                <a:ea typeface="微软雅黑" pitchFamily="34" charset="-122"/>
                <a:cs typeface="Arial Unicode MS" pitchFamily="34" charset="-122"/>
              </a:rPr>
              <a:t>中国第二大麦芽加工企业  </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US" sz="1200" dirty="0">
                <a:solidFill>
                  <a:srgbClr val="0000CC"/>
                </a:solidFill>
                <a:latin typeface="微软雅黑" pitchFamily="34" charset="-122"/>
                <a:ea typeface="微软雅黑" pitchFamily="34" charset="-122"/>
                <a:cs typeface="Arial Unicode MS" pitchFamily="34" charset="-122"/>
              </a:rPr>
              <a:t>大豆加工量</a:t>
            </a:r>
            <a:r>
              <a:rPr lang="en-US" altLang="zh-CN" sz="1200" dirty="0">
                <a:solidFill>
                  <a:srgbClr val="0000CC"/>
                </a:solidFill>
                <a:latin typeface="微软雅黑" pitchFamily="34" charset="-122"/>
                <a:ea typeface="微软雅黑" pitchFamily="34" charset="-122"/>
                <a:cs typeface="Arial Unicode MS" pitchFamily="34" charset="-122"/>
              </a:rPr>
              <a:t>457</a:t>
            </a:r>
            <a:r>
              <a:rPr lang="zh-CN" altLang="en-US" sz="1200" dirty="0">
                <a:solidFill>
                  <a:srgbClr val="0000CC"/>
                </a:solidFill>
                <a:latin typeface="微软雅黑" pitchFamily="34" charset="-122"/>
                <a:ea typeface="微软雅黑" pitchFamily="34" charset="-122"/>
                <a:cs typeface="Arial Unicode MS" pitchFamily="34" charset="-122"/>
              </a:rPr>
              <a:t>万吨，市场份额</a:t>
            </a:r>
            <a:r>
              <a:rPr lang="en-US" altLang="zh-CN" sz="1200" dirty="0">
                <a:solidFill>
                  <a:srgbClr val="0000CC"/>
                </a:solidFill>
                <a:latin typeface="微软雅黑" pitchFamily="34" charset="-122"/>
                <a:ea typeface="微软雅黑" pitchFamily="34" charset="-122"/>
                <a:cs typeface="Arial Unicode MS" pitchFamily="34" charset="-122"/>
              </a:rPr>
              <a:t>11%</a:t>
            </a:r>
            <a:r>
              <a:rPr lang="zh-CN" altLang="en-US" sz="1200" dirty="0">
                <a:solidFill>
                  <a:srgbClr val="0000CC"/>
                </a:solidFill>
                <a:latin typeface="微软雅黑" pitchFamily="34" charset="-122"/>
                <a:ea typeface="微软雅黑" pitchFamily="34" charset="-122"/>
                <a:cs typeface="Arial Unicode MS" pitchFamily="34" charset="-122"/>
              </a:rPr>
              <a:t>，行业排名第二</a:t>
            </a:r>
            <a:r>
              <a:rPr lang="zh-CN" altLang="en-US" sz="1200" dirty="0" smtClean="0">
                <a:solidFill>
                  <a:srgbClr val="0000CC"/>
                </a:solidFill>
                <a:latin typeface="微软雅黑" pitchFamily="34" charset="-122"/>
                <a:ea typeface="微软雅黑" pitchFamily="34" charset="-122"/>
                <a:cs typeface="Arial Unicode MS" pitchFamily="34" charset="-122"/>
              </a:rPr>
              <a:t>；</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3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玉米</a:t>
            </a:r>
            <a:r>
              <a:rPr lang="zh-CN" altLang="en-GB" sz="1200" dirty="0" smtClean="0">
                <a:solidFill>
                  <a:srgbClr val="0000CC"/>
                </a:solidFill>
                <a:latin typeface="微软雅黑" pitchFamily="34" charset="-122"/>
                <a:ea typeface="微软雅黑" pitchFamily="34" charset="-122"/>
                <a:cs typeface="Arial Unicode MS" pitchFamily="34" charset="-122"/>
              </a:rPr>
              <a:t>年加工量</a:t>
            </a:r>
            <a:r>
              <a:rPr lang="en-GB" altLang="zh-CN" sz="1200" dirty="0" smtClean="0">
                <a:solidFill>
                  <a:srgbClr val="0000CC"/>
                </a:solidFill>
                <a:latin typeface="微软雅黑" pitchFamily="34" charset="-122"/>
                <a:ea typeface="微软雅黑" pitchFamily="34" charset="-122"/>
                <a:cs typeface="Arial Unicode MS" pitchFamily="34" charset="-122"/>
              </a:rPr>
              <a:t>570</a:t>
            </a:r>
            <a:r>
              <a:rPr lang="zh-CN" altLang="en-GB" sz="1200" dirty="0" smtClean="0">
                <a:solidFill>
                  <a:srgbClr val="0000CC"/>
                </a:solidFill>
                <a:latin typeface="微软雅黑" pitchFamily="34" charset="-122"/>
                <a:ea typeface="微软雅黑" pitchFamily="34" charset="-122"/>
                <a:cs typeface="Arial Unicode MS" pitchFamily="34" charset="-122"/>
              </a:rPr>
              <a:t>万吨</a:t>
            </a:r>
            <a:r>
              <a:rPr lang="zh-CN" altLang="en-US" sz="1200" dirty="0" smtClean="0">
                <a:solidFill>
                  <a:srgbClr val="0000CC"/>
                </a:solidFill>
                <a:latin typeface="微软雅黑" pitchFamily="34" charset="-122"/>
                <a:ea typeface="微软雅黑" pitchFamily="34" charset="-122"/>
                <a:cs typeface="Arial Unicode MS" pitchFamily="34" charset="-122"/>
              </a:rPr>
              <a:t>，市场份额</a:t>
            </a:r>
            <a:r>
              <a:rPr lang="en-US" altLang="zh-CN" sz="1200" dirty="0" smtClean="0">
                <a:solidFill>
                  <a:srgbClr val="0000CC"/>
                </a:solidFill>
                <a:latin typeface="微软雅黑" pitchFamily="34" charset="-122"/>
                <a:ea typeface="微软雅黑" pitchFamily="34" charset="-122"/>
                <a:cs typeface="Arial Unicode MS" pitchFamily="34" charset="-122"/>
              </a:rPr>
              <a:t>11%</a:t>
            </a:r>
            <a:r>
              <a:rPr lang="zh-CN" altLang="en-US" sz="1200" dirty="0" smtClean="0">
                <a:solidFill>
                  <a:srgbClr val="0000CC"/>
                </a:solidFill>
                <a:latin typeface="微软雅黑" pitchFamily="34" charset="-122"/>
                <a:ea typeface="微软雅黑" pitchFamily="34" charset="-122"/>
                <a:cs typeface="Arial Unicode MS" pitchFamily="34" charset="-122"/>
              </a:rPr>
              <a:t>，行业排名第一；是</a:t>
            </a:r>
            <a:r>
              <a:rPr lang="zh-CN" altLang="en-GB" sz="1200" dirty="0" smtClean="0">
                <a:solidFill>
                  <a:srgbClr val="0000CC"/>
                </a:solidFill>
                <a:latin typeface="微软雅黑" pitchFamily="34" charset="-122"/>
                <a:ea typeface="微软雅黑" pitchFamily="34" charset="-122"/>
                <a:cs typeface="Arial Unicode MS" pitchFamily="34" charset="-122"/>
              </a:rPr>
              <a:t>中国最大的玉米加工企业和燃料乙醇生产商</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lnSpc>
                <a:spcPts val="1800"/>
              </a:lnSpc>
              <a:spcBef>
                <a:spcPts val="300"/>
              </a:spcBef>
              <a:spcAft>
                <a:spcPts val="300"/>
              </a:spcAft>
              <a:buClr>
                <a:srgbClr val="0066FF"/>
              </a:buClr>
            </a:pPr>
            <a:endParaRPr lang="en-US" altLang="zh-CN" sz="1200" dirty="0">
              <a:solidFill>
                <a:srgbClr val="0000CC"/>
              </a:solidFill>
              <a:latin typeface="微软雅黑" pitchFamily="34" charset="-122"/>
              <a:ea typeface="微软雅黑" pitchFamily="34" charset="-122"/>
              <a:cs typeface="Arial Unicode MS" pitchFamily="34" charset="-122"/>
            </a:endParaRPr>
          </a:p>
        </p:txBody>
      </p:sp>
      <p:sp>
        <p:nvSpPr>
          <p:cNvPr id="19459" name="Rectangle 9"/>
          <p:cNvSpPr>
            <a:spLocks noChangeArrowheads="1"/>
          </p:cNvSpPr>
          <p:nvPr/>
        </p:nvSpPr>
        <p:spPr bwMode="auto">
          <a:xfrm>
            <a:off x="581025" y="1752600"/>
            <a:ext cx="4676775" cy="533400"/>
          </a:xfrm>
          <a:prstGeom prst="rect">
            <a:avLst/>
          </a:prstGeom>
          <a:solidFill>
            <a:srgbClr val="0070C0"/>
          </a:solidFill>
          <a:ln w="9525">
            <a:noFill/>
            <a:miter lim="800000"/>
            <a:headEnd/>
            <a:tailEnd/>
          </a:ln>
        </p:spPr>
        <p:txBody>
          <a:bodyPr wrap="none" anchor="ctr"/>
          <a:lstStyle/>
          <a:p>
            <a:pPr algn="ctr" defTabSz="762000" eaLnBrk="0" hangingPunct="0"/>
            <a:r>
              <a:rPr lang="zh-CN" altLang="zh-CN" sz="1600" b="1">
                <a:solidFill>
                  <a:schemeClr val="accent1"/>
                </a:solidFill>
                <a:latin typeface="微软雅黑" pitchFamily="34" charset="-122"/>
                <a:ea typeface="微软雅黑" pitchFamily="34" charset="-122"/>
                <a:cs typeface="Arial Unicode MS" pitchFamily="34" charset="-122"/>
              </a:rPr>
              <a:t>中</a:t>
            </a:r>
            <a:r>
              <a:rPr lang="zh-CN" altLang="en-US" sz="1600" b="1">
                <a:solidFill>
                  <a:schemeClr val="accent1"/>
                </a:solidFill>
                <a:latin typeface="微软雅黑" pitchFamily="34" charset="-122"/>
                <a:ea typeface="微软雅黑" pitchFamily="34" charset="-122"/>
                <a:cs typeface="Arial Unicode MS" pitchFamily="34" charset="-122"/>
              </a:rPr>
              <a:t>国粮油</a:t>
            </a:r>
            <a:endParaRPr lang="en-US" altLang="zh-CN" sz="1600" b="1">
              <a:solidFill>
                <a:schemeClr val="accent1"/>
              </a:solidFill>
              <a:latin typeface="微软雅黑" pitchFamily="34" charset="-122"/>
              <a:ea typeface="微软雅黑" pitchFamily="34" charset="-122"/>
              <a:cs typeface="Arial Unicode MS" pitchFamily="34" charset="-122"/>
            </a:endParaRPr>
          </a:p>
        </p:txBody>
      </p:sp>
      <p:grpSp>
        <p:nvGrpSpPr>
          <p:cNvPr id="19460" name="Group 6"/>
          <p:cNvGrpSpPr>
            <a:grpSpLocks/>
          </p:cNvGrpSpPr>
          <p:nvPr/>
        </p:nvGrpSpPr>
        <p:grpSpPr bwMode="auto">
          <a:xfrm>
            <a:off x="5591175" y="1828800"/>
            <a:ext cx="2678113" cy="4572000"/>
            <a:chOff x="4485" y="1251"/>
            <a:chExt cx="1132" cy="2304"/>
          </a:xfrm>
        </p:grpSpPr>
        <p:pic>
          <p:nvPicPr>
            <p:cNvPr id="19463" name="Picture 1034" descr="17-2-3"/>
            <p:cNvPicPr>
              <a:picLocks noChangeAspect="1" noChangeArrowheads="1"/>
            </p:cNvPicPr>
            <p:nvPr/>
          </p:nvPicPr>
          <p:blipFill>
            <a:blip r:embed="rId4" cstate="print"/>
            <a:srcRect/>
            <a:stretch>
              <a:fillRect/>
            </a:stretch>
          </p:blipFill>
          <p:spPr bwMode="auto">
            <a:xfrm>
              <a:off x="4510" y="1251"/>
              <a:ext cx="1067" cy="1089"/>
            </a:xfrm>
            <a:prstGeom prst="rect">
              <a:avLst/>
            </a:prstGeom>
            <a:noFill/>
            <a:ln w="9525">
              <a:solidFill>
                <a:schemeClr val="tx1"/>
              </a:solidFill>
              <a:miter lim="800000"/>
              <a:headEnd/>
              <a:tailEnd/>
            </a:ln>
          </p:spPr>
        </p:pic>
        <p:pic>
          <p:nvPicPr>
            <p:cNvPr id="19464" name="Picture 1033" descr="dlmy_3"/>
            <p:cNvPicPr>
              <a:picLocks noChangeAspect="1" noChangeArrowheads="1"/>
            </p:cNvPicPr>
            <p:nvPr/>
          </p:nvPicPr>
          <p:blipFill>
            <a:blip r:embed="rId5" cstate="print"/>
            <a:srcRect/>
            <a:stretch>
              <a:fillRect/>
            </a:stretch>
          </p:blipFill>
          <p:spPr bwMode="auto">
            <a:xfrm>
              <a:off x="4485" y="2477"/>
              <a:ext cx="1132" cy="1078"/>
            </a:xfrm>
            <a:prstGeom prst="rect">
              <a:avLst/>
            </a:prstGeom>
            <a:noFill/>
            <a:ln w="9525">
              <a:solidFill>
                <a:schemeClr val="tx1"/>
              </a:solidFill>
              <a:miter lim="800000"/>
              <a:headEnd/>
              <a:tailEnd/>
            </a:ln>
          </p:spPr>
        </p:pic>
      </p:grpSp>
      <p:sp>
        <p:nvSpPr>
          <p:cNvPr id="19461"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sp>
        <p:nvSpPr>
          <p:cNvPr id="9"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0"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574675" y="2286000"/>
            <a:ext cx="4149725" cy="4114800"/>
          </a:xfrm>
          <a:prstGeom prst="rect">
            <a:avLst/>
          </a:prstGeom>
          <a:noFill/>
          <a:ln w="12700" algn="ctr">
            <a:solidFill>
              <a:schemeClr val="bg2"/>
            </a:solidFill>
            <a:miter lim="800000"/>
            <a:headEnd/>
            <a:tailEnd/>
          </a:ln>
        </p:spPr>
        <p:txBody>
          <a:bodyPr lIns="90000" tIns="91440" rIns="90000" bIns="46800"/>
          <a:lstStyle/>
          <a:p>
            <a:pPr marL="182563" lvl="1" indent="-180975" defTabSz="900113">
              <a:lnSpc>
                <a:spcPts val="1400"/>
              </a:lnSpc>
              <a:spcBef>
                <a:spcPts val="600"/>
              </a:spcBef>
              <a:spcAft>
                <a:spcPts val="300"/>
              </a:spcAft>
              <a:buClr>
                <a:srgbClr val="0066FF"/>
              </a:buClr>
              <a:buFont typeface="Wingdings" pitchFamily="2" charset="2"/>
              <a:buChar char="n"/>
            </a:pPr>
            <a:r>
              <a:rPr lang="zh-CN" altLang="zh-CN" sz="1300" dirty="0">
                <a:solidFill>
                  <a:srgbClr val="0000CC"/>
                </a:solidFill>
                <a:latin typeface="微软雅黑" pitchFamily="34" charset="-122"/>
                <a:ea typeface="微软雅黑" pitchFamily="34" charset="-122"/>
              </a:rPr>
              <a:t>香港联交所上市公司 </a:t>
            </a:r>
          </a:p>
          <a:p>
            <a:pPr marL="182563" lvl="1" indent="-180975" defTabSz="900113">
              <a:lnSpc>
                <a:spcPts val="1400"/>
              </a:lnSpc>
              <a:spcBef>
                <a:spcPts val="600"/>
              </a:spcBef>
              <a:spcAft>
                <a:spcPts val="3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rPr>
              <a:t>业务范围：酒类、饮料、厨房食品、休闲食品、方便食品、物流业务等</a:t>
            </a:r>
            <a:endParaRPr lang="en-US" altLang="zh-CN" sz="1300" dirty="0">
              <a:solidFill>
                <a:srgbClr val="0000CC"/>
              </a:solidFill>
              <a:latin typeface="微软雅黑" pitchFamily="34" charset="-122"/>
              <a:ea typeface="微软雅黑" pitchFamily="34" charset="-122"/>
            </a:endParaRPr>
          </a:p>
          <a:p>
            <a:pPr marL="182563" lvl="1" indent="-180975" defTabSz="900113">
              <a:lnSpc>
                <a:spcPts val="1400"/>
              </a:lnSpc>
              <a:spcBef>
                <a:spcPts val="600"/>
              </a:spcBef>
              <a:spcAft>
                <a:spcPts val="3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rPr>
              <a:t>知名</a:t>
            </a:r>
            <a:r>
              <a:rPr lang="zh-CN" altLang="en-US" sz="1300" dirty="0">
                <a:solidFill>
                  <a:srgbClr val="0000CC"/>
                </a:solidFill>
                <a:latin typeface="微软雅黑" pitchFamily="34" charset="-122"/>
                <a:ea typeface="微软雅黑" pitchFamily="34" charset="-122"/>
              </a:rPr>
              <a:t>产品：长城葡萄酒、孔乙己、黄中皇黄酒、福临门食用油、调味品等厨房系列食品、金帝巧克力、美滋滋糖果及花生</a:t>
            </a:r>
            <a:endParaRPr lang="en-US" altLang="zh-CN" sz="1300" dirty="0">
              <a:solidFill>
                <a:srgbClr val="0000CC"/>
              </a:solidFill>
              <a:latin typeface="微软雅黑" pitchFamily="34" charset="-122"/>
              <a:ea typeface="微软雅黑" pitchFamily="34" charset="-122"/>
            </a:endParaRPr>
          </a:p>
          <a:p>
            <a:pPr marL="182563" lvl="1" indent="-180975" defTabSz="900113">
              <a:lnSpc>
                <a:spcPts val="1400"/>
              </a:lnSpc>
              <a:spcBef>
                <a:spcPts val="600"/>
              </a:spcBef>
              <a:spcAft>
                <a:spcPts val="300"/>
              </a:spcAft>
              <a:buClr>
                <a:srgbClr val="0066FF"/>
              </a:buClr>
              <a:buFont typeface="Wingdings" pitchFamily="2" charset="2"/>
              <a:buChar char="n"/>
            </a:pPr>
            <a:r>
              <a:rPr lang="zh-CN" altLang="zh-CN" sz="1300" dirty="0" smtClean="0">
                <a:solidFill>
                  <a:srgbClr val="0000CC"/>
                </a:solidFill>
                <a:latin typeface="微软雅黑" pitchFamily="34" charset="-122"/>
                <a:ea typeface="微软雅黑" pitchFamily="34" charset="-122"/>
              </a:rPr>
              <a:t>中国最大的葡萄酒生产企业，北京2008年奥运会葡萄酒产品赞助商</a:t>
            </a:r>
            <a:r>
              <a:rPr lang="zh-CN" altLang="en-US" sz="1300" dirty="0" smtClean="0">
                <a:solidFill>
                  <a:srgbClr val="0000CC"/>
                </a:solidFill>
                <a:latin typeface="微软雅黑" pitchFamily="34" charset="-122"/>
                <a:ea typeface="微软雅黑" pitchFamily="34" charset="-122"/>
              </a:rPr>
              <a:t>，葡萄酒</a:t>
            </a:r>
            <a:r>
              <a:rPr lang="zh-CN" altLang="en-US" sz="1300" dirty="0">
                <a:solidFill>
                  <a:srgbClr val="0000CC"/>
                </a:solidFill>
                <a:latin typeface="微软雅黑" pitchFamily="34" charset="-122"/>
                <a:ea typeface="微软雅黑" pitchFamily="34" charset="-122"/>
              </a:rPr>
              <a:t>销量</a:t>
            </a:r>
            <a:r>
              <a:rPr lang="en-US" altLang="zh-CN" sz="1300" dirty="0">
                <a:solidFill>
                  <a:srgbClr val="0000CC"/>
                </a:solidFill>
                <a:latin typeface="微软雅黑" pitchFamily="34" charset="-122"/>
                <a:ea typeface="微软雅黑" pitchFamily="34" charset="-122"/>
              </a:rPr>
              <a:t>10.5</a:t>
            </a:r>
            <a:r>
              <a:rPr lang="zh-CN" altLang="en-US" sz="1300" dirty="0">
                <a:solidFill>
                  <a:srgbClr val="0000CC"/>
                </a:solidFill>
                <a:latin typeface="微软雅黑" pitchFamily="34" charset="-122"/>
                <a:ea typeface="微软雅黑" pitchFamily="34" charset="-122"/>
              </a:rPr>
              <a:t>万吨，行业排名</a:t>
            </a:r>
            <a:r>
              <a:rPr lang="zh-CN" altLang="en-US" sz="1300" dirty="0" smtClean="0">
                <a:solidFill>
                  <a:srgbClr val="0000CC"/>
                </a:solidFill>
                <a:latin typeface="微软雅黑" pitchFamily="34" charset="-122"/>
                <a:ea typeface="微软雅黑" pitchFamily="34" charset="-122"/>
              </a:rPr>
              <a:t>第二</a:t>
            </a:r>
            <a:endParaRPr lang="zh-CN" altLang="zh-CN" sz="1300" dirty="0">
              <a:solidFill>
                <a:srgbClr val="0000CC"/>
              </a:solidFill>
              <a:latin typeface="微软雅黑" pitchFamily="34" charset="-122"/>
              <a:ea typeface="微软雅黑" pitchFamily="34" charset="-122"/>
            </a:endParaRPr>
          </a:p>
          <a:p>
            <a:pPr marL="182563" lvl="1" indent="-180975" defTabSz="900113">
              <a:lnSpc>
                <a:spcPts val="1400"/>
              </a:lnSpc>
              <a:spcBef>
                <a:spcPts val="600"/>
              </a:spcBef>
              <a:spcAft>
                <a:spcPts val="300"/>
              </a:spcAft>
              <a:buClr>
                <a:srgbClr val="0066FF"/>
              </a:buClr>
              <a:buFont typeface="Wingdings" pitchFamily="2" charset="2"/>
              <a:buChar char="n"/>
            </a:pPr>
            <a:r>
              <a:rPr lang="zh-CN" altLang="zh-CN" sz="1300" dirty="0">
                <a:solidFill>
                  <a:srgbClr val="0000CC"/>
                </a:solidFill>
                <a:latin typeface="微软雅黑" pitchFamily="34" charset="-122"/>
                <a:ea typeface="微软雅黑" pitchFamily="34" charset="-122"/>
              </a:rPr>
              <a:t>中国第二大食用油生产企业，市场占有率20%</a:t>
            </a:r>
            <a:r>
              <a:rPr lang="zh-CN" altLang="en-US" sz="1300" dirty="0">
                <a:solidFill>
                  <a:srgbClr val="0000CC"/>
                </a:solidFill>
                <a:latin typeface="微软雅黑" pitchFamily="34" charset="-122"/>
                <a:ea typeface="微软雅黑" pitchFamily="34" charset="-122"/>
              </a:rPr>
              <a:t>；福临门食用油销售</a:t>
            </a:r>
            <a:r>
              <a:rPr lang="en-US" altLang="zh-CN" sz="1300" dirty="0">
                <a:solidFill>
                  <a:srgbClr val="0000CC"/>
                </a:solidFill>
                <a:latin typeface="微软雅黑" pitchFamily="34" charset="-122"/>
                <a:ea typeface="微软雅黑" pitchFamily="34" charset="-122"/>
              </a:rPr>
              <a:t>75</a:t>
            </a:r>
            <a:r>
              <a:rPr lang="zh-CN" altLang="en-US" sz="1300" dirty="0">
                <a:solidFill>
                  <a:srgbClr val="0000CC"/>
                </a:solidFill>
                <a:latin typeface="微软雅黑" pitchFamily="34" charset="-122"/>
                <a:ea typeface="微软雅黑" pitchFamily="34" charset="-122"/>
              </a:rPr>
              <a:t>万吨，市场份额</a:t>
            </a:r>
            <a:r>
              <a:rPr lang="en-US" altLang="zh-CN" sz="1300" dirty="0">
                <a:solidFill>
                  <a:srgbClr val="0000CC"/>
                </a:solidFill>
                <a:latin typeface="微软雅黑" pitchFamily="34" charset="-122"/>
                <a:ea typeface="微软雅黑" pitchFamily="34" charset="-122"/>
              </a:rPr>
              <a:t>12%</a:t>
            </a:r>
            <a:r>
              <a:rPr lang="zh-CN" altLang="en-US" sz="1300" dirty="0">
                <a:solidFill>
                  <a:srgbClr val="0000CC"/>
                </a:solidFill>
                <a:latin typeface="微软雅黑" pitchFamily="34" charset="-122"/>
                <a:ea typeface="微软雅黑" pitchFamily="34" charset="-122"/>
              </a:rPr>
              <a:t>，行业排名第二；</a:t>
            </a:r>
            <a:endParaRPr lang="en-US" altLang="zh-CN" sz="1300" dirty="0">
              <a:solidFill>
                <a:srgbClr val="0000CC"/>
              </a:solidFill>
              <a:latin typeface="微软雅黑" pitchFamily="34" charset="-122"/>
              <a:ea typeface="微软雅黑" pitchFamily="34" charset="-122"/>
            </a:endParaRPr>
          </a:p>
          <a:p>
            <a:pPr marL="182563" lvl="1" indent="-180975" defTabSz="900113">
              <a:lnSpc>
                <a:spcPts val="1400"/>
              </a:lnSpc>
              <a:spcBef>
                <a:spcPts val="600"/>
              </a:spcBef>
              <a:spcAft>
                <a:spcPts val="300"/>
              </a:spcAft>
              <a:buClr>
                <a:srgbClr val="0066FF"/>
              </a:buClr>
              <a:buFont typeface="Wingdings" pitchFamily="2" charset="2"/>
              <a:buChar char="n"/>
            </a:pPr>
            <a:r>
              <a:rPr lang="zh-CN" altLang="zh-CN" sz="1300" dirty="0">
                <a:solidFill>
                  <a:srgbClr val="0000CC"/>
                </a:solidFill>
                <a:latin typeface="微软雅黑" pitchFamily="34" charset="-122"/>
                <a:ea typeface="微软雅黑" pitchFamily="34" charset="-122"/>
              </a:rPr>
              <a:t>中国第二大巧克力生产企业，市场占有率10%</a:t>
            </a:r>
          </a:p>
          <a:p>
            <a:pPr marL="182563" lvl="1" indent="-180975" defTabSz="900113">
              <a:lnSpc>
                <a:spcPts val="1400"/>
              </a:lnSpc>
              <a:spcBef>
                <a:spcPts val="600"/>
              </a:spcBef>
              <a:spcAft>
                <a:spcPts val="300"/>
              </a:spcAft>
              <a:buClr>
                <a:srgbClr val="0066FF"/>
              </a:buClr>
              <a:buFont typeface="Wingdings" pitchFamily="2" charset="2"/>
              <a:buChar char="n"/>
            </a:pPr>
            <a:r>
              <a:rPr lang="zh-CN" altLang="en-US" sz="1300" dirty="0">
                <a:solidFill>
                  <a:srgbClr val="0000CC"/>
                </a:solidFill>
                <a:latin typeface="微软雅黑" pitchFamily="34" charset="-122"/>
                <a:ea typeface="微软雅黑" pitchFamily="34" charset="-122"/>
              </a:rPr>
              <a:t>可口可乐全球十大装瓶</a:t>
            </a:r>
            <a:r>
              <a:rPr lang="zh-CN" altLang="en-US" sz="1300" dirty="0" smtClean="0">
                <a:solidFill>
                  <a:srgbClr val="0000CC"/>
                </a:solidFill>
                <a:latin typeface="微软雅黑" pitchFamily="34" charset="-122"/>
                <a:ea typeface="微软雅黑" pitchFamily="34" charset="-122"/>
              </a:rPr>
              <a:t>集团</a:t>
            </a:r>
            <a:endParaRPr lang="en-US" altLang="zh-CN" sz="1300" dirty="0" smtClean="0">
              <a:solidFill>
                <a:srgbClr val="0000CC"/>
              </a:solidFill>
              <a:latin typeface="微软雅黑" pitchFamily="34" charset="-122"/>
              <a:ea typeface="微软雅黑" pitchFamily="34" charset="-122"/>
            </a:endParaRPr>
          </a:p>
          <a:p>
            <a:pPr marL="182563" lvl="1" indent="-180975" defTabSz="900113">
              <a:lnSpc>
                <a:spcPts val="1400"/>
              </a:lnSpc>
              <a:spcBef>
                <a:spcPts val="600"/>
              </a:spcBef>
              <a:spcAft>
                <a:spcPts val="300"/>
              </a:spcAft>
              <a:buClr>
                <a:srgbClr val="0066FF"/>
              </a:buClr>
              <a:buFont typeface="Wingdings" pitchFamily="2" charset="2"/>
              <a:buChar char="n"/>
            </a:pPr>
            <a:r>
              <a:rPr lang="en-US" altLang="zh-CN" sz="1300" dirty="0" smtClean="0">
                <a:solidFill>
                  <a:srgbClr val="0000CC"/>
                </a:solidFill>
                <a:latin typeface="微软雅黑" pitchFamily="34" charset="-122"/>
                <a:ea typeface="微软雅黑" pitchFamily="34" charset="-122"/>
              </a:rPr>
              <a:t>2011</a:t>
            </a:r>
            <a:r>
              <a:rPr lang="zh-CN" altLang="en-US" sz="1300" dirty="0" smtClean="0">
                <a:solidFill>
                  <a:srgbClr val="0000CC"/>
                </a:solidFill>
                <a:latin typeface="微软雅黑" pitchFamily="34" charset="-122"/>
                <a:ea typeface="微软雅黑" pitchFamily="34" charset="-122"/>
              </a:rPr>
              <a:t>年中国企业</a:t>
            </a:r>
            <a:r>
              <a:rPr lang="en-US" altLang="zh-CN" sz="1300" dirty="0" smtClean="0">
                <a:solidFill>
                  <a:srgbClr val="0000CC"/>
                </a:solidFill>
                <a:latin typeface="微软雅黑" pitchFamily="34" charset="-122"/>
                <a:ea typeface="微软雅黑" pitchFamily="34" charset="-122"/>
              </a:rPr>
              <a:t>500</a:t>
            </a:r>
            <a:r>
              <a:rPr lang="zh-CN" altLang="en-US" sz="1300" dirty="0" smtClean="0">
                <a:solidFill>
                  <a:srgbClr val="0000CC"/>
                </a:solidFill>
                <a:latin typeface="微软雅黑" pitchFamily="34" charset="-122"/>
                <a:ea typeface="微软雅黑" pitchFamily="34" charset="-122"/>
              </a:rPr>
              <a:t>强排行榜</a:t>
            </a:r>
            <a:r>
              <a:rPr lang="en-US" altLang="zh-CN" sz="1300" dirty="0" smtClean="0">
                <a:solidFill>
                  <a:srgbClr val="0000CC"/>
                </a:solidFill>
                <a:latin typeface="微软雅黑" pitchFamily="34" charset="-122"/>
                <a:ea typeface="微软雅黑" pitchFamily="34" charset="-122"/>
              </a:rPr>
              <a:t>191</a:t>
            </a:r>
            <a:r>
              <a:rPr lang="zh-CN" altLang="en-US" sz="1300" dirty="0" smtClean="0">
                <a:solidFill>
                  <a:srgbClr val="0000CC"/>
                </a:solidFill>
                <a:latin typeface="微软雅黑" pitchFamily="34" charset="-122"/>
                <a:ea typeface="微软雅黑" pitchFamily="34" charset="-122"/>
              </a:rPr>
              <a:t>位</a:t>
            </a:r>
            <a:endParaRPr lang="en-US" altLang="zh-CN" sz="1300" dirty="0" smtClean="0">
              <a:solidFill>
                <a:srgbClr val="0000CC"/>
              </a:solidFill>
              <a:latin typeface="微软雅黑" pitchFamily="34" charset="-122"/>
              <a:ea typeface="微软雅黑" pitchFamily="34" charset="-122"/>
            </a:endParaRPr>
          </a:p>
          <a:p>
            <a:pPr marL="182563" lvl="1" indent="-180975" defTabSz="900113">
              <a:lnSpc>
                <a:spcPts val="1400"/>
              </a:lnSpc>
              <a:spcBef>
                <a:spcPts val="600"/>
              </a:spcBef>
              <a:spcAft>
                <a:spcPts val="300"/>
              </a:spcAft>
              <a:buClr>
                <a:srgbClr val="0066FF"/>
              </a:buClr>
              <a:buFont typeface="Wingdings" pitchFamily="2" charset="2"/>
              <a:buChar char="n"/>
            </a:pPr>
            <a:r>
              <a:rPr lang="en-US" altLang="zh-CN" sz="1300" dirty="0" smtClean="0">
                <a:solidFill>
                  <a:srgbClr val="0000CC"/>
                </a:solidFill>
                <a:latin typeface="微软雅黑" pitchFamily="34" charset="-122"/>
                <a:ea typeface="微软雅黑" pitchFamily="34" charset="-122"/>
              </a:rPr>
              <a:t>《</a:t>
            </a:r>
            <a:r>
              <a:rPr lang="zh-CN" altLang="en-US" sz="1300" dirty="0" smtClean="0">
                <a:solidFill>
                  <a:srgbClr val="0000CC"/>
                </a:solidFill>
                <a:latin typeface="微软雅黑" pitchFamily="34" charset="-122"/>
                <a:ea typeface="微软雅黑" pitchFamily="34" charset="-122"/>
              </a:rPr>
              <a:t>资本杂志</a:t>
            </a:r>
            <a:r>
              <a:rPr lang="en-US" altLang="zh-CN" sz="1300" dirty="0" smtClean="0">
                <a:solidFill>
                  <a:srgbClr val="0000CC"/>
                </a:solidFill>
                <a:latin typeface="微软雅黑" pitchFamily="34" charset="-122"/>
                <a:ea typeface="微软雅黑" pitchFamily="34" charset="-122"/>
              </a:rPr>
              <a:t>》</a:t>
            </a:r>
            <a:r>
              <a:rPr lang="zh-CN" altLang="en-US" sz="1300" dirty="0" smtClean="0">
                <a:solidFill>
                  <a:srgbClr val="0000CC"/>
                </a:solidFill>
                <a:latin typeface="微软雅黑" pitchFamily="34" charset="-122"/>
                <a:ea typeface="微软雅黑" pitchFamily="34" charset="-122"/>
              </a:rPr>
              <a:t>、</a:t>
            </a:r>
            <a:r>
              <a:rPr lang="en-US" altLang="zh-CN" sz="1300" dirty="0" smtClean="0">
                <a:solidFill>
                  <a:srgbClr val="0000CC"/>
                </a:solidFill>
                <a:latin typeface="微软雅黑" pitchFamily="34" charset="-122"/>
                <a:ea typeface="微软雅黑" pitchFamily="34" charset="-122"/>
              </a:rPr>
              <a:t>《</a:t>
            </a:r>
            <a:r>
              <a:rPr lang="zh-CN" altLang="en-US" sz="1300" dirty="0" smtClean="0">
                <a:solidFill>
                  <a:srgbClr val="0000CC"/>
                </a:solidFill>
                <a:latin typeface="微软雅黑" pitchFamily="34" charset="-122"/>
                <a:ea typeface="微软雅黑" pitchFamily="34" charset="-122"/>
              </a:rPr>
              <a:t>资本壹周</a:t>
            </a:r>
            <a:r>
              <a:rPr lang="en-US" altLang="zh-CN" sz="1300" dirty="0" smtClean="0">
                <a:solidFill>
                  <a:srgbClr val="0000CC"/>
                </a:solidFill>
                <a:latin typeface="微软雅黑" pitchFamily="34" charset="-122"/>
                <a:ea typeface="微软雅黑" pitchFamily="34" charset="-122"/>
              </a:rPr>
              <a:t>》2011</a:t>
            </a:r>
            <a:r>
              <a:rPr lang="zh-CN" altLang="en-US" sz="1300" dirty="0" smtClean="0">
                <a:solidFill>
                  <a:srgbClr val="0000CC"/>
                </a:solidFill>
                <a:latin typeface="微软雅黑" pitchFamily="34" charset="-122"/>
                <a:ea typeface="微软雅黑" pitchFamily="34" charset="-122"/>
              </a:rPr>
              <a:t>年“最具投资前景企业大奖”</a:t>
            </a:r>
            <a:endParaRPr lang="en-US" altLang="zh-CN" sz="1300" dirty="0" smtClean="0">
              <a:solidFill>
                <a:srgbClr val="0000CC"/>
              </a:solidFill>
              <a:latin typeface="微软雅黑" pitchFamily="34" charset="-122"/>
              <a:ea typeface="微软雅黑" pitchFamily="34" charset="-122"/>
            </a:endParaRPr>
          </a:p>
          <a:p>
            <a:pPr marL="182563" lvl="1" indent="-180975" defTabSz="900113">
              <a:lnSpc>
                <a:spcPts val="1400"/>
              </a:lnSpc>
              <a:spcBef>
                <a:spcPts val="600"/>
              </a:spcBef>
              <a:spcAft>
                <a:spcPts val="300"/>
              </a:spcAft>
              <a:buClr>
                <a:srgbClr val="0066FF"/>
              </a:buClr>
            </a:pPr>
            <a:endParaRPr lang="en-US" altLang="zh-CN" sz="1300" dirty="0">
              <a:solidFill>
                <a:srgbClr val="0000CC"/>
              </a:solidFill>
              <a:latin typeface="微软雅黑" pitchFamily="34" charset="-122"/>
              <a:ea typeface="微软雅黑" pitchFamily="34" charset="-122"/>
              <a:cs typeface="Arial Unicode MS" pitchFamily="34" charset="-122"/>
            </a:endParaRPr>
          </a:p>
          <a:p>
            <a:pPr marL="182563" lvl="1" indent="-180975" defTabSz="900113">
              <a:lnSpc>
                <a:spcPts val="1400"/>
              </a:lnSpc>
              <a:buClr>
                <a:srgbClr val="0066FF"/>
              </a:buClr>
              <a:buFont typeface="Wingdings" pitchFamily="2" charset="2"/>
              <a:buChar char="n"/>
            </a:pP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lnSpc>
                <a:spcPts val="1400"/>
              </a:lnSpc>
              <a:buClr>
                <a:srgbClr val="0066FF"/>
              </a:buClr>
            </a:pPr>
            <a:endParaRPr lang="en-GB" altLang="zh-CN" sz="1200" dirty="0">
              <a:solidFill>
                <a:srgbClr val="0000CC"/>
              </a:solidFill>
              <a:latin typeface="微软雅黑" pitchFamily="34" charset="-122"/>
              <a:ea typeface="微软雅黑" pitchFamily="34" charset="-122"/>
              <a:cs typeface="Arial Unicode MS" pitchFamily="34" charset="-122"/>
            </a:endParaRPr>
          </a:p>
        </p:txBody>
      </p:sp>
      <p:sp>
        <p:nvSpPr>
          <p:cNvPr id="20483" name="Rectangle 5"/>
          <p:cNvSpPr>
            <a:spLocks noChangeArrowheads="1"/>
          </p:cNvSpPr>
          <p:nvPr/>
        </p:nvSpPr>
        <p:spPr bwMode="auto">
          <a:xfrm>
            <a:off x="574675" y="1752600"/>
            <a:ext cx="4148138" cy="533400"/>
          </a:xfrm>
          <a:prstGeom prst="rect">
            <a:avLst/>
          </a:prstGeom>
          <a:solidFill>
            <a:srgbClr val="0070C0"/>
          </a:solidFill>
          <a:ln w="9525">
            <a:noFill/>
            <a:miter lim="800000"/>
            <a:headEnd/>
            <a:tailEnd/>
          </a:ln>
        </p:spPr>
        <p:txBody>
          <a:bodyPr wrap="none" anchor="ctr"/>
          <a:lstStyle/>
          <a:p>
            <a:pPr algn="ctr" defTabSz="762000" eaLnBrk="0" hangingPunct="0"/>
            <a:r>
              <a:rPr lang="zh-CN" altLang="zh-CN" sz="1600" b="1" dirty="0">
                <a:solidFill>
                  <a:schemeClr val="accent1"/>
                </a:solidFill>
                <a:latin typeface="微软雅黑" pitchFamily="34" charset="-122"/>
                <a:ea typeface="微软雅黑" pitchFamily="34" charset="-122"/>
              </a:rPr>
              <a:t>中国食品</a:t>
            </a:r>
            <a:endParaRPr lang="en-GB" altLang="zh-CN" sz="1600" b="1" dirty="0">
              <a:solidFill>
                <a:schemeClr val="accent1"/>
              </a:solidFill>
              <a:latin typeface="微软雅黑" pitchFamily="34" charset="-122"/>
              <a:ea typeface="微软雅黑" pitchFamily="34" charset="-122"/>
            </a:endParaRPr>
          </a:p>
        </p:txBody>
      </p:sp>
      <p:sp>
        <p:nvSpPr>
          <p:cNvPr id="20485"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2" name="Picture 2" descr="http://img4.bbs.szhome.com/UploadFiles/Images/2009/08/29/0829221338481.JPG"/>
          <p:cNvPicPr>
            <a:picLocks noChangeAspect="1" noChangeArrowheads="1"/>
          </p:cNvPicPr>
          <p:nvPr/>
        </p:nvPicPr>
        <p:blipFill>
          <a:blip r:embed="rId4" cstate="print"/>
          <a:srcRect r="4192" b="9696"/>
          <a:stretch>
            <a:fillRect/>
          </a:stretch>
        </p:blipFill>
        <p:spPr bwMode="auto">
          <a:xfrm>
            <a:off x="5029200" y="1828800"/>
            <a:ext cx="1828800" cy="1371600"/>
          </a:xfrm>
          <a:prstGeom prst="rect">
            <a:avLst/>
          </a:prstGeom>
          <a:ln>
            <a:noFill/>
          </a:ln>
          <a:effectLst>
            <a:softEdge rad="112500"/>
          </a:effectLst>
        </p:spPr>
      </p:pic>
      <p:pic>
        <p:nvPicPr>
          <p:cNvPr id="3" name="Picture 4" descr="http://www.cnske.com/buy2buyupfile/2009109138553751b.jpg"/>
          <p:cNvPicPr>
            <a:picLocks noChangeAspect="1" noChangeArrowheads="1"/>
          </p:cNvPicPr>
          <p:nvPr/>
        </p:nvPicPr>
        <p:blipFill>
          <a:blip r:embed="rId5" cstate="print"/>
          <a:srcRect l="4167" r="8333"/>
          <a:stretch>
            <a:fillRect/>
          </a:stretch>
        </p:blipFill>
        <p:spPr bwMode="auto">
          <a:xfrm>
            <a:off x="6934200" y="1828799"/>
            <a:ext cx="1676400" cy="1371601"/>
          </a:xfrm>
          <a:prstGeom prst="rect">
            <a:avLst/>
          </a:prstGeom>
          <a:ln>
            <a:noFill/>
          </a:ln>
          <a:effectLst>
            <a:softEdge rad="112500"/>
          </a:effectLst>
        </p:spPr>
      </p:pic>
      <p:pic>
        <p:nvPicPr>
          <p:cNvPr id="4" name="Picture 6" descr="http://www.sc126.com/uploads/allimg/110420/201104200029361332.jpg"/>
          <p:cNvPicPr>
            <a:picLocks noChangeAspect="1" noChangeArrowheads="1"/>
          </p:cNvPicPr>
          <p:nvPr/>
        </p:nvPicPr>
        <p:blipFill>
          <a:blip r:embed="rId6" cstate="print"/>
          <a:srcRect l="4774" t="2213" r="6909" b="3734"/>
          <a:stretch>
            <a:fillRect/>
          </a:stretch>
        </p:blipFill>
        <p:spPr bwMode="auto">
          <a:xfrm>
            <a:off x="6858000" y="3352800"/>
            <a:ext cx="1820091" cy="2895600"/>
          </a:xfrm>
          <a:prstGeom prst="rect">
            <a:avLst/>
          </a:prstGeom>
          <a:ln>
            <a:noFill/>
          </a:ln>
          <a:effectLst>
            <a:softEdge rad="112500"/>
          </a:effectLst>
        </p:spPr>
      </p:pic>
      <p:pic>
        <p:nvPicPr>
          <p:cNvPr id="49160" name="Picture 8" descr="http://www.m9zsw.com/UploadFile/2009/3-25/200932517474765745.jpg"/>
          <p:cNvPicPr>
            <a:picLocks noChangeAspect="1" noChangeArrowheads="1"/>
          </p:cNvPicPr>
          <p:nvPr/>
        </p:nvPicPr>
        <p:blipFill>
          <a:blip r:embed="rId7" cstate="print"/>
          <a:srcRect l="10830" r="9908"/>
          <a:stretch>
            <a:fillRect/>
          </a:stretch>
        </p:blipFill>
        <p:spPr bwMode="auto">
          <a:xfrm>
            <a:off x="5029200" y="3340099"/>
            <a:ext cx="1524000" cy="1841501"/>
          </a:xfrm>
          <a:prstGeom prst="rect">
            <a:avLst/>
          </a:prstGeom>
          <a:ln>
            <a:noFill/>
          </a:ln>
          <a:effectLst>
            <a:softEdge rad="112500"/>
          </a:effectLst>
        </p:spPr>
      </p:pic>
      <p:pic>
        <p:nvPicPr>
          <p:cNvPr id="49154" name="Picture 2" descr="http://img.maigoo.com/upload/images/201112/brand_img_1325064892.jpg"/>
          <p:cNvPicPr>
            <a:picLocks noChangeAspect="1" noChangeArrowheads="1"/>
          </p:cNvPicPr>
          <p:nvPr/>
        </p:nvPicPr>
        <p:blipFill>
          <a:blip r:embed="rId8" cstate="print"/>
          <a:srcRect l="5333" t="-40408" r="1333" b="17838"/>
          <a:stretch>
            <a:fillRect/>
          </a:stretch>
        </p:blipFill>
        <p:spPr bwMode="auto">
          <a:xfrm>
            <a:off x="5029200" y="4800600"/>
            <a:ext cx="1712495" cy="1386840"/>
          </a:xfrm>
          <a:prstGeom prst="rect">
            <a:avLst/>
          </a:prstGeom>
          <a:noFill/>
          <a:effectLst>
            <a:softEdge rad="63500"/>
          </a:effectLst>
        </p:spPr>
      </p:pic>
      <p:sp>
        <p:nvSpPr>
          <p:cNvPr id="11"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2"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bldLst>
      <p:bldP spid="204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544513" y="2286000"/>
            <a:ext cx="4149725" cy="41148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600"/>
              </a:spcBef>
              <a:spcAft>
                <a:spcPts val="600"/>
              </a:spcAft>
              <a:buClr>
                <a:srgbClr val="0066FF"/>
              </a:buClr>
              <a:buFont typeface="Wingdings" pitchFamily="2" charset="2"/>
              <a:buChar char="n"/>
              <a:defRPr/>
            </a:pPr>
            <a:r>
              <a:rPr lang="zh-CN" altLang="zh-CN" sz="1300" dirty="0" smtClean="0">
                <a:solidFill>
                  <a:srgbClr val="0000CC"/>
                </a:solidFill>
                <a:latin typeface="微软雅黑" pitchFamily="34" charset="-122"/>
                <a:ea typeface="微软雅黑" pitchFamily="34" charset="-122"/>
              </a:rPr>
              <a:t>中国</a:t>
            </a:r>
            <a:r>
              <a:rPr lang="zh-CN" altLang="zh-CN" sz="1300" dirty="0">
                <a:solidFill>
                  <a:srgbClr val="0000CC"/>
                </a:solidFill>
                <a:latin typeface="微软雅黑" pitchFamily="34" charset="-122"/>
                <a:ea typeface="微软雅黑" pitchFamily="34" charset="-122"/>
              </a:rPr>
              <a:t>最大的土产畜产公司</a:t>
            </a:r>
            <a:r>
              <a:rPr lang="zh-CN" altLang="zh-CN" sz="1300" dirty="0" smtClean="0">
                <a:solidFill>
                  <a:srgbClr val="0000CC"/>
                </a:solidFill>
                <a:latin typeface="微软雅黑" pitchFamily="34" charset="-122"/>
                <a:ea typeface="微软雅黑" pitchFamily="34" charset="-122"/>
              </a:rPr>
              <a:t>，</a:t>
            </a:r>
            <a:r>
              <a:rPr lang="zh-CN" altLang="en-US" sz="1300" dirty="0" smtClean="0">
                <a:solidFill>
                  <a:srgbClr val="0000CC"/>
                </a:solidFill>
                <a:latin typeface="微软雅黑" pitchFamily="34" charset="-122"/>
                <a:ea typeface="微软雅黑" pitchFamily="34" charset="-122"/>
              </a:rPr>
              <a:t>目前中国土畜茶领域唯一的大型国家级企业，</a:t>
            </a:r>
            <a:r>
              <a:rPr lang="zh-CN" altLang="zh-CN" sz="1300" dirty="0" smtClean="0">
                <a:solidFill>
                  <a:srgbClr val="0000CC"/>
                </a:solidFill>
                <a:latin typeface="微软雅黑" pitchFamily="34" charset="-122"/>
                <a:ea typeface="微软雅黑" pitchFamily="34" charset="-122"/>
              </a:rPr>
              <a:t>主要</a:t>
            </a:r>
            <a:r>
              <a:rPr lang="zh-CN" altLang="zh-CN" sz="1300" dirty="0">
                <a:solidFill>
                  <a:srgbClr val="0000CC"/>
                </a:solidFill>
                <a:latin typeface="微软雅黑" pitchFamily="34" charset="-122"/>
                <a:ea typeface="微软雅黑" pitchFamily="34" charset="-122"/>
              </a:rPr>
              <a:t>经营木材、茶叶、羊绒、香精香料等类</a:t>
            </a:r>
            <a:r>
              <a:rPr lang="zh-CN" altLang="zh-CN" sz="1300" dirty="0" smtClean="0">
                <a:solidFill>
                  <a:srgbClr val="0000CC"/>
                </a:solidFill>
                <a:latin typeface="微软雅黑" pitchFamily="34" charset="-122"/>
                <a:ea typeface="微软雅黑" pitchFamily="34" charset="-122"/>
              </a:rPr>
              <a:t>产品</a:t>
            </a:r>
            <a:endParaRPr lang="en-US" altLang="zh-CN" sz="1300" dirty="0" smtClean="0">
              <a:solidFill>
                <a:srgbClr val="0000CC"/>
              </a:solidFill>
              <a:latin typeface="微软雅黑" pitchFamily="34" charset="-122"/>
              <a:ea typeface="微软雅黑" pitchFamily="34" charset="-122"/>
            </a:endParaRPr>
          </a:p>
          <a:p>
            <a:pPr marL="182563" lvl="1" indent="-180975" defTabSz="900113">
              <a:spcBef>
                <a:spcPts val="600"/>
              </a:spcBef>
              <a:spcAft>
                <a:spcPts val="600"/>
              </a:spcAft>
              <a:buClr>
                <a:srgbClr val="0066FF"/>
              </a:buClr>
              <a:buFont typeface="Wingdings" pitchFamily="2" charset="2"/>
              <a:buChar char="n"/>
              <a:defRPr/>
            </a:pPr>
            <a:r>
              <a:rPr lang="zh-CN" altLang="en-US" sz="1300" dirty="0" smtClean="0">
                <a:solidFill>
                  <a:srgbClr val="0000CC"/>
                </a:solidFill>
                <a:latin typeface="微软雅黑" pitchFamily="34" charset="-122"/>
                <a:ea typeface="微软雅黑" pitchFamily="34" charset="-122"/>
              </a:rPr>
              <a:t>产品：“山萃”蜂蜜、“品香阁”、“香和正”香料、“山萃”干货等土产类产品以及雪莲羊绒等系列产品</a:t>
            </a:r>
            <a:endParaRPr lang="en-US" altLang="zh-CN" sz="1300" dirty="0" smtClean="0">
              <a:solidFill>
                <a:srgbClr val="0000CC"/>
              </a:solidFill>
              <a:latin typeface="微软雅黑" pitchFamily="34" charset="-122"/>
              <a:ea typeface="微软雅黑" pitchFamily="34" charset="-122"/>
            </a:endParaRPr>
          </a:p>
          <a:p>
            <a:pPr marL="182563" lvl="1" indent="-180975" defTabSz="900113">
              <a:spcBef>
                <a:spcPts val="600"/>
              </a:spcBef>
              <a:spcAft>
                <a:spcPts val="600"/>
              </a:spcAft>
              <a:buClr>
                <a:srgbClr val="0066FF"/>
              </a:buClr>
              <a:buFont typeface="Wingdings" pitchFamily="2" charset="2"/>
              <a:buChar char="n"/>
              <a:defRPr/>
            </a:pPr>
            <a:r>
              <a:rPr lang="zh-CN" altLang="en-US" sz="1300" dirty="0" smtClean="0">
                <a:solidFill>
                  <a:srgbClr val="0000CC"/>
                </a:solidFill>
                <a:latin typeface="微软雅黑" pitchFamily="34" charset="-122"/>
                <a:ea typeface="微软雅黑" pitchFamily="34" charset="-122"/>
              </a:rPr>
              <a:t>旗下</a:t>
            </a:r>
            <a:r>
              <a:rPr lang="zh-CN" altLang="en-US" sz="1300" dirty="0">
                <a:solidFill>
                  <a:srgbClr val="0000CC"/>
                </a:solidFill>
                <a:latin typeface="微软雅黑" pitchFamily="34" charset="-122"/>
                <a:ea typeface="微软雅黑" pitchFamily="34" charset="-122"/>
              </a:rPr>
              <a:t>木材事业部是中国最大的森林资源综合运营商，商业蓄积量高达</a:t>
            </a:r>
            <a:r>
              <a:rPr lang="en-US" altLang="zh-CN" sz="1300" dirty="0">
                <a:solidFill>
                  <a:srgbClr val="0000CC"/>
                </a:solidFill>
                <a:latin typeface="微软雅黑" pitchFamily="34" charset="-122"/>
                <a:ea typeface="微软雅黑" pitchFamily="34" charset="-122"/>
              </a:rPr>
              <a:t>1000</a:t>
            </a:r>
            <a:r>
              <a:rPr lang="zh-CN" altLang="en-US" sz="1300" dirty="0">
                <a:solidFill>
                  <a:srgbClr val="0000CC"/>
                </a:solidFill>
                <a:latin typeface="微软雅黑" pitchFamily="34" charset="-122"/>
                <a:ea typeface="微软雅黑" pitchFamily="34" charset="-122"/>
              </a:rPr>
              <a:t>万立方米以上</a:t>
            </a:r>
            <a:endParaRPr lang="en-US" altLang="zh-CN" sz="1300" dirty="0">
              <a:solidFill>
                <a:srgbClr val="0000CC"/>
              </a:solidFill>
              <a:latin typeface="微软雅黑" pitchFamily="34" charset="-122"/>
              <a:ea typeface="微软雅黑" pitchFamily="34" charset="-122"/>
            </a:endParaRPr>
          </a:p>
          <a:p>
            <a:pPr marL="182563" lvl="1" indent="-180975" defTabSz="900113">
              <a:spcBef>
                <a:spcPts val="600"/>
              </a:spcBef>
              <a:spcAft>
                <a:spcPts val="600"/>
              </a:spcAft>
              <a:buClr>
                <a:srgbClr val="0066FF"/>
              </a:buClr>
              <a:buFont typeface="Wingdings" pitchFamily="2" charset="2"/>
              <a:buChar char="n"/>
              <a:defRPr/>
            </a:pPr>
            <a:r>
              <a:rPr lang="zh-CN" altLang="zh-CN" sz="1300" dirty="0">
                <a:solidFill>
                  <a:srgbClr val="0000CC"/>
                </a:solidFill>
                <a:latin typeface="微软雅黑" pitchFamily="34" charset="-122"/>
                <a:ea typeface="微软雅黑" pitchFamily="34" charset="-122"/>
              </a:rPr>
              <a:t>旗下中国茶叶股份有限公司是中国茶叶行业的龙头企业</a:t>
            </a:r>
          </a:p>
          <a:p>
            <a:pPr marL="182563" lvl="1" indent="-180975" defTabSz="900113">
              <a:spcBef>
                <a:spcPts val="600"/>
              </a:spcBef>
              <a:spcAft>
                <a:spcPts val="600"/>
              </a:spcAft>
              <a:buClr>
                <a:srgbClr val="0066FF"/>
              </a:buClr>
              <a:buFont typeface="Wingdings" pitchFamily="2" charset="2"/>
              <a:buChar char="n"/>
              <a:defRPr/>
            </a:pPr>
            <a:r>
              <a:rPr lang="zh-CN" altLang="en-US" sz="1300" dirty="0">
                <a:solidFill>
                  <a:srgbClr val="0000CC"/>
                </a:solidFill>
                <a:latin typeface="微软雅黑" pitchFamily="34" charset="-122"/>
                <a:ea typeface="微软雅黑" pitchFamily="34" charset="-122"/>
              </a:rPr>
              <a:t>旗下三利香精香料有限公司是世界主要香精企业和用户的香原料供应商，也是中国松香出口的领先企业，香料公司松香出口位列全国第一</a:t>
            </a:r>
          </a:p>
          <a:p>
            <a:pPr marL="182563" lvl="1" indent="-180975" defTabSz="900113">
              <a:spcBef>
                <a:spcPts val="600"/>
              </a:spcBef>
              <a:spcAft>
                <a:spcPts val="600"/>
              </a:spcAft>
              <a:buClr>
                <a:srgbClr val="0066FF"/>
              </a:buClr>
              <a:buFont typeface="Wingdings" pitchFamily="2" charset="2"/>
              <a:buChar char="n"/>
              <a:defRPr/>
            </a:pPr>
            <a:r>
              <a:rPr lang="zh-CN" altLang="en-US" sz="1300" dirty="0">
                <a:solidFill>
                  <a:srgbClr val="0000CC"/>
                </a:solidFill>
                <a:latin typeface="微软雅黑" pitchFamily="34" charset="-122"/>
                <a:ea typeface="微软雅黑" pitchFamily="34" charset="-122"/>
              </a:rPr>
              <a:t>旗下</a:t>
            </a:r>
            <a:r>
              <a:rPr lang="zh-CN" altLang="zh-CN" sz="1300" dirty="0">
                <a:solidFill>
                  <a:srgbClr val="0000CC"/>
                </a:solidFill>
                <a:latin typeface="微软雅黑" pitchFamily="34" charset="-122"/>
                <a:ea typeface="微软雅黑" pitchFamily="34" charset="-122"/>
              </a:rPr>
              <a:t>“雪莲”羊绒是中国第二大羊绒服装品牌</a:t>
            </a:r>
            <a:r>
              <a:rPr lang="zh-CN" altLang="en-US" sz="1300" dirty="0">
                <a:solidFill>
                  <a:srgbClr val="0000CC"/>
                </a:solidFill>
                <a:latin typeface="微软雅黑" pitchFamily="34" charset="-122"/>
                <a:ea typeface="微软雅黑" pitchFamily="34" charset="-122"/>
              </a:rPr>
              <a:t>，年生产能力羊绒衫</a:t>
            </a:r>
            <a:r>
              <a:rPr lang="en-US" altLang="zh-CN" sz="1300" dirty="0">
                <a:solidFill>
                  <a:srgbClr val="0000CC"/>
                </a:solidFill>
                <a:latin typeface="微软雅黑" pitchFamily="34" charset="-122"/>
                <a:ea typeface="微软雅黑" pitchFamily="34" charset="-122"/>
              </a:rPr>
              <a:t>100</a:t>
            </a:r>
            <a:r>
              <a:rPr lang="zh-CN" altLang="en-US" sz="1300" dirty="0">
                <a:solidFill>
                  <a:srgbClr val="0000CC"/>
                </a:solidFill>
                <a:latin typeface="微软雅黑" pitchFamily="34" charset="-122"/>
                <a:ea typeface="微软雅黑" pitchFamily="34" charset="-122"/>
              </a:rPr>
              <a:t>多万件，羊绒针织纱</a:t>
            </a:r>
            <a:r>
              <a:rPr lang="en-US" altLang="zh-CN" sz="1300" dirty="0">
                <a:solidFill>
                  <a:srgbClr val="0000CC"/>
                </a:solidFill>
                <a:latin typeface="微软雅黑" pitchFamily="34" charset="-122"/>
                <a:ea typeface="微软雅黑" pitchFamily="34" charset="-122"/>
              </a:rPr>
              <a:t>300</a:t>
            </a:r>
            <a:r>
              <a:rPr lang="zh-CN" altLang="en-US" sz="1300" dirty="0">
                <a:solidFill>
                  <a:srgbClr val="0000CC"/>
                </a:solidFill>
                <a:latin typeface="微软雅黑" pitchFamily="34" charset="-122"/>
                <a:ea typeface="微软雅黑" pitchFamily="34" charset="-122"/>
              </a:rPr>
              <a:t>吨，分梳绒</a:t>
            </a:r>
            <a:r>
              <a:rPr lang="en-US" altLang="zh-CN" sz="1300" dirty="0" smtClean="0">
                <a:solidFill>
                  <a:srgbClr val="0000CC"/>
                </a:solidFill>
                <a:latin typeface="微软雅黑" pitchFamily="34" charset="-122"/>
                <a:ea typeface="微软雅黑" pitchFamily="34" charset="-122"/>
              </a:rPr>
              <a:t>180</a:t>
            </a:r>
            <a:r>
              <a:rPr lang="zh-CN" altLang="en-US" sz="1300" dirty="0" smtClean="0">
                <a:solidFill>
                  <a:srgbClr val="0000CC"/>
                </a:solidFill>
                <a:latin typeface="微软雅黑" pitchFamily="34" charset="-122"/>
                <a:ea typeface="微软雅黑" pitchFamily="34" charset="-122"/>
              </a:rPr>
              <a:t>吨</a:t>
            </a:r>
            <a:endParaRPr lang="en-US" altLang="zh-CN" sz="1300" dirty="0" smtClean="0">
              <a:solidFill>
                <a:srgbClr val="0000CC"/>
              </a:solidFill>
              <a:latin typeface="微软雅黑" pitchFamily="34" charset="-122"/>
              <a:ea typeface="微软雅黑" pitchFamily="34" charset="-122"/>
            </a:endParaRPr>
          </a:p>
        </p:txBody>
      </p:sp>
      <p:sp>
        <p:nvSpPr>
          <p:cNvPr id="23555" name="Rectangle 5"/>
          <p:cNvSpPr>
            <a:spLocks noChangeArrowheads="1"/>
          </p:cNvSpPr>
          <p:nvPr/>
        </p:nvSpPr>
        <p:spPr bwMode="auto">
          <a:xfrm>
            <a:off x="544513" y="1752600"/>
            <a:ext cx="4179887" cy="533400"/>
          </a:xfrm>
          <a:prstGeom prst="rect">
            <a:avLst/>
          </a:prstGeom>
          <a:solidFill>
            <a:srgbClr val="0070C0"/>
          </a:solidFill>
          <a:ln w="9525">
            <a:noFill/>
            <a:miter lim="800000"/>
            <a:headEnd/>
            <a:tailEnd/>
          </a:ln>
        </p:spPr>
        <p:txBody>
          <a:bodyPr wrap="none" anchor="ctr"/>
          <a:lstStyle/>
          <a:p>
            <a:pPr algn="ctr" defTabSz="762000" eaLnBrk="0" hangingPunct="0"/>
            <a:r>
              <a:rPr lang="zh-CN" altLang="zh-CN" sz="1600" b="1">
                <a:solidFill>
                  <a:schemeClr val="accent1"/>
                </a:solidFill>
                <a:latin typeface="微软雅黑" pitchFamily="34" charset="-122"/>
                <a:ea typeface="微软雅黑" pitchFamily="34" charset="-122"/>
                <a:cs typeface="Arial Unicode MS" pitchFamily="34" charset="-122"/>
              </a:rPr>
              <a:t>中国土畜</a:t>
            </a:r>
            <a:endParaRPr lang="en-GB" altLang="zh-CN" sz="1600" b="1">
              <a:solidFill>
                <a:schemeClr val="accent1"/>
              </a:solidFill>
              <a:latin typeface="微软雅黑" pitchFamily="34" charset="-122"/>
              <a:ea typeface="微软雅黑" pitchFamily="34" charset="-122"/>
              <a:cs typeface="Arial Unicode MS" pitchFamily="34" charset="-122"/>
            </a:endParaRPr>
          </a:p>
        </p:txBody>
      </p:sp>
      <p:pic>
        <p:nvPicPr>
          <p:cNvPr id="9" name="Picture 2" descr="http://www.cofco.com/UserFiles/Image/в03.jpg"/>
          <p:cNvPicPr>
            <a:picLocks noChangeAspect="1" noChangeArrowheads="1"/>
          </p:cNvPicPr>
          <p:nvPr/>
        </p:nvPicPr>
        <p:blipFill>
          <a:blip r:embed="rId4" cstate="print"/>
          <a:srcRect/>
          <a:stretch>
            <a:fillRect/>
          </a:stretch>
        </p:blipFill>
        <p:spPr bwMode="auto">
          <a:xfrm>
            <a:off x="5357598" y="2977135"/>
            <a:ext cx="3054607" cy="2222847"/>
          </a:xfrm>
          <a:prstGeom prst="rect">
            <a:avLst/>
          </a:prstGeom>
          <a:ln>
            <a:noFill/>
          </a:ln>
          <a:effectLst>
            <a:softEdge rad="112500"/>
          </a:effectLst>
        </p:spPr>
      </p:pic>
      <p:sp>
        <p:nvSpPr>
          <p:cNvPr id="23557"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18440" name="Picture 8" descr="http://www.ctff.com.cn/images/trxl1.jpg"/>
          <p:cNvPicPr>
            <a:picLocks noChangeAspect="1" noChangeArrowheads="1"/>
          </p:cNvPicPr>
          <p:nvPr/>
        </p:nvPicPr>
        <p:blipFill>
          <a:blip r:embed="rId5" cstate="print"/>
          <a:srcRect l="5442" t="9297" r="29252"/>
          <a:stretch>
            <a:fillRect/>
          </a:stretch>
        </p:blipFill>
        <p:spPr bwMode="auto">
          <a:xfrm>
            <a:off x="5334000" y="1752600"/>
            <a:ext cx="3086100" cy="1371600"/>
          </a:xfrm>
          <a:prstGeom prst="rect">
            <a:avLst/>
          </a:prstGeom>
          <a:ln>
            <a:noFill/>
          </a:ln>
          <a:effectLst>
            <a:softEdge rad="112500"/>
          </a:effectLst>
        </p:spPr>
      </p:pic>
      <p:pic>
        <p:nvPicPr>
          <p:cNvPr id="18441" name="Picture 9"/>
          <p:cNvPicPr>
            <a:picLocks noChangeAspect="1" noChangeArrowheads="1"/>
          </p:cNvPicPr>
          <p:nvPr/>
        </p:nvPicPr>
        <p:blipFill>
          <a:blip r:embed="rId6" cstate="print"/>
          <a:srcRect l="11875" t="49000" r="40625" b="17222"/>
          <a:stretch>
            <a:fillRect/>
          </a:stretch>
        </p:blipFill>
        <p:spPr bwMode="auto">
          <a:xfrm>
            <a:off x="5334000" y="5029200"/>
            <a:ext cx="3086100" cy="1371600"/>
          </a:xfrm>
          <a:prstGeom prst="rect">
            <a:avLst/>
          </a:prstGeom>
          <a:ln>
            <a:noFill/>
          </a:ln>
          <a:effectLst>
            <a:softEdge rad="112500"/>
          </a:effectLst>
        </p:spPr>
      </p:pic>
      <p:sp>
        <p:nvSpPr>
          <p:cNvPr id="1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1"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576263" y="2286000"/>
            <a:ext cx="4129087" cy="38100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600"/>
              </a:spcBef>
              <a:spcAft>
                <a:spcPts val="600"/>
              </a:spcAft>
              <a:buClr>
                <a:srgbClr val="0066FF"/>
              </a:buClr>
              <a:buFont typeface="Wingdings" pitchFamily="2" charset="2"/>
              <a:buChar char="n"/>
            </a:pP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zh-CN" sz="1300" dirty="0" smtClean="0">
                <a:solidFill>
                  <a:srgbClr val="0000CC"/>
                </a:solidFill>
                <a:latin typeface="微软雅黑" pitchFamily="34" charset="-122"/>
                <a:ea typeface="微软雅黑" pitchFamily="34" charset="-122"/>
                <a:cs typeface="Arial Unicode MS" pitchFamily="34" charset="-122"/>
              </a:rPr>
              <a:t>中国最大的产业化生猪饲养和加工企业</a:t>
            </a:r>
            <a:r>
              <a:rPr lang="zh-CN" altLang="en-US" sz="1300" dirty="0" smtClean="0">
                <a:solidFill>
                  <a:srgbClr val="0000CC"/>
                </a:solidFill>
                <a:latin typeface="微软雅黑" pitchFamily="34" charset="-122"/>
                <a:ea typeface="微软雅黑" pitchFamily="34" charset="-122"/>
                <a:cs typeface="Arial Unicode MS" pitchFamily="34" charset="-122"/>
              </a:rPr>
              <a:t>和</a:t>
            </a:r>
            <a:r>
              <a:rPr lang="zh-CN" altLang="zh-CN" sz="1300" dirty="0" smtClean="0">
                <a:solidFill>
                  <a:srgbClr val="0000CC"/>
                </a:solidFill>
                <a:latin typeface="微软雅黑" pitchFamily="34" charset="-122"/>
                <a:ea typeface="微软雅黑" pitchFamily="34" charset="-122"/>
              </a:rPr>
              <a:t>中国主要的禽肉加工企业</a:t>
            </a:r>
            <a:endParaRPr lang="en-US" altLang="zh-CN" sz="1300" dirty="0" smtClean="0">
              <a:solidFill>
                <a:srgbClr val="0000CC"/>
              </a:solidFill>
              <a:latin typeface="微软雅黑" pitchFamily="34" charset="-122"/>
              <a:ea typeface="微软雅黑"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业务范围：饲料加工、畜禽养殖、屠宰、深加工、冷链配送、分销以及肉类产品进出口</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年产优质商品猪</a:t>
            </a:r>
            <a:r>
              <a:rPr lang="en-US" altLang="zh-CN" sz="1300" dirty="0" smtClean="0">
                <a:solidFill>
                  <a:srgbClr val="0000CC"/>
                </a:solidFill>
                <a:latin typeface="微软雅黑" pitchFamily="34" charset="-122"/>
                <a:ea typeface="微软雅黑" pitchFamily="34" charset="-122"/>
                <a:cs typeface="Arial Unicode MS" pitchFamily="34" charset="-122"/>
              </a:rPr>
              <a:t>150</a:t>
            </a:r>
            <a:r>
              <a:rPr lang="zh-CN" altLang="en-US" sz="1300" dirty="0" smtClean="0">
                <a:solidFill>
                  <a:srgbClr val="0000CC"/>
                </a:solidFill>
                <a:latin typeface="微软雅黑" pitchFamily="34" charset="-122"/>
                <a:ea typeface="微软雅黑" pitchFamily="34" charset="-122"/>
                <a:cs typeface="Arial Unicode MS" pitchFamily="34" charset="-122"/>
              </a:rPr>
              <a:t>万头，居全国首位</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肉制品产能</a:t>
            </a:r>
            <a:r>
              <a:rPr lang="en-US" altLang="zh-CN" sz="1300" dirty="0" smtClean="0">
                <a:solidFill>
                  <a:srgbClr val="0000CC"/>
                </a:solidFill>
                <a:latin typeface="微软雅黑" pitchFamily="34" charset="-122"/>
                <a:ea typeface="微软雅黑" pitchFamily="34" charset="-122"/>
                <a:cs typeface="Arial Unicode MS" pitchFamily="34" charset="-122"/>
              </a:rPr>
              <a:t>2</a:t>
            </a:r>
            <a:r>
              <a:rPr lang="zh-CN" altLang="en-US" sz="1300" dirty="0" smtClean="0">
                <a:solidFill>
                  <a:srgbClr val="0000CC"/>
                </a:solidFill>
                <a:latin typeface="微软雅黑" pitchFamily="34" charset="-122"/>
                <a:ea typeface="微软雅黑" pitchFamily="34" charset="-122"/>
                <a:cs typeface="Arial Unicode MS" pitchFamily="34" charset="-122"/>
              </a:rPr>
              <a:t>万吨，华南区商超渠道市场占有率第一</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禽肉产品宰杀规模</a:t>
            </a:r>
            <a:r>
              <a:rPr lang="en-US" altLang="zh-CN" sz="1300" dirty="0" smtClean="0">
                <a:solidFill>
                  <a:srgbClr val="0000CC"/>
                </a:solidFill>
                <a:latin typeface="微软雅黑" pitchFamily="34" charset="-122"/>
                <a:ea typeface="微软雅黑" pitchFamily="34" charset="-122"/>
                <a:cs typeface="Arial Unicode MS" pitchFamily="34" charset="-122"/>
              </a:rPr>
              <a:t>1.2</a:t>
            </a:r>
            <a:r>
              <a:rPr lang="zh-CN" altLang="en-US" sz="1300" dirty="0" smtClean="0">
                <a:solidFill>
                  <a:srgbClr val="0000CC"/>
                </a:solidFill>
                <a:latin typeface="微软雅黑" pitchFamily="34" charset="-122"/>
                <a:ea typeface="微软雅黑" pitchFamily="34" charset="-122"/>
                <a:cs typeface="Arial Unicode MS" pitchFamily="34" charset="-122"/>
              </a:rPr>
              <a:t>亿只，自养肉鸡规模</a:t>
            </a:r>
            <a:r>
              <a:rPr lang="en-US" altLang="zh-CN" sz="1300" dirty="0" smtClean="0">
                <a:solidFill>
                  <a:srgbClr val="0000CC"/>
                </a:solidFill>
                <a:latin typeface="微软雅黑" pitchFamily="34" charset="-122"/>
                <a:ea typeface="微软雅黑" pitchFamily="34" charset="-122"/>
                <a:cs typeface="Arial Unicode MS" pitchFamily="34" charset="-122"/>
              </a:rPr>
              <a:t>2400</a:t>
            </a:r>
            <a:r>
              <a:rPr lang="zh-CN" altLang="en-US" sz="1300" dirty="0" smtClean="0">
                <a:solidFill>
                  <a:srgbClr val="0000CC"/>
                </a:solidFill>
                <a:latin typeface="微软雅黑" pitchFamily="34" charset="-122"/>
                <a:ea typeface="微软雅黑" pitchFamily="34" charset="-122"/>
                <a:cs typeface="Arial Unicode MS" pitchFamily="34" charset="-122"/>
              </a:rPr>
              <a:t>万只，鸡肉深加工能力</a:t>
            </a:r>
            <a:r>
              <a:rPr lang="en-US" altLang="zh-CN" sz="1300" dirty="0" smtClean="0">
                <a:solidFill>
                  <a:srgbClr val="0000CC"/>
                </a:solidFill>
                <a:latin typeface="微软雅黑" pitchFamily="34" charset="-122"/>
                <a:ea typeface="微软雅黑" pitchFamily="34" charset="-122"/>
                <a:cs typeface="Arial Unicode MS" pitchFamily="34" charset="-122"/>
              </a:rPr>
              <a:t>5000</a:t>
            </a:r>
            <a:r>
              <a:rPr lang="zh-CN" altLang="en-US" sz="1300" dirty="0" smtClean="0">
                <a:solidFill>
                  <a:srgbClr val="0000CC"/>
                </a:solidFill>
                <a:latin typeface="微软雅黑" pitchFamily="34" charset="-122"/>
                <a:ea typeface="微软雅黑" pitchFamily="34" charset="-122"/>
                <a:cs typeface="Arial Unicode MS" pitchFamily="34" charset="-122"/>
              </a:rPr>
              <a:t>吨，屠宰及销售能力近</a:t>
            </a:r>
            <a:r>
              <a:rPr lang="en-US" altLang="zh-CN" sz="1300" dirty="0" smtClean="0">
                <a:solidFill>
                  <a:srgbClr val="0000CC"/>
                </a:solidFill>
                <a:latin typeface="微软雅黑" pitchFamily="34" charset="-122"/>
                <a:ea typeface="微软雅黑" pitchFamily="34" charset="-122"/>
                <a:cs typeface="Arial Unicode MS" pitchFamily="34" charset="-122"/>
              </a:rPr>
              <a:t>26</a:t>
            </a:r>
            <a:r>
              <a:rPr lang="zh-CN" altLang="en-US" sz="1300" dirty="0" smtClean="0">
                <a:solidFill>
                  <a:srgbClr val="0000CC"/>
                </a:solidFill>
                <a:latin typeface="微软雅黑" pitchFamily="34" charset="-122"/>
                <a:ea typeface="微软雅黑" pitchFamily="34" charset="-122"/>
                <a:cs typeface="Arial Unicode MS" pitchFamily="34" charset="-122"/>
              </a:rPr>
              <a:t>万吨</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中国最大的牛肉进口商之一，占有超过</a:t>
            </a:r>
            <a:r>
              <a:rPr lang="en-US" altLang="zh-CN" sz="1300" dirty="0" smtClean="0">
                <a:solidFill>
                  <a:srgbClr val="0000CC"/>
                </a:solidFill>
                <a:latin typeface="微软雅黑" pitchFamily="34" charset="-122"/>
                <a:ea typeface="微软雅黑" pitchFamily="34" charset="-122"/>
                <a:cs typeface="Arial Unicode MS" pitchFamily="34" charset="-122"/>
              </a:rPr>
              <a:t>30%</a:t>
            </a:r>
            <a:r>
              <a:rPr lang="zh-CN" altLang="en-US" sz="1300" dirty="0" smtClean="0">
                <a:solidFill>
                  <a:srgbClr val="0000CC"/>
                </a:solidFill>
                <a:latin typeface="微软雅黑" pitchFamily="34" charset="-122"/>
                <a:ea typeface="微软雅黑" pitchFamily="34" charset="-122"/>
                <a:cs typeface="Arial Unicode MS" pitchFamily="34" charset="-122"/>
              </a:rPr>
              <a:t>的市场份额。同时，也是中国禽肉、猪肉的主要进口商之一</a:t>
            </a:r>
            <a:endParaRPr lang="en-US" altLang="zh-CN" sz="1300" dirty="0" smtClean="0">
              <a:solidFill>
                <a:srgbClr val="0000CC"/>
              </a:solidFill>
              <a:latin typeface="微软雅黑" pitchFamily="34" charset="-122"/>
              <a:ea typeface="微软雅黑" pitchFamily="34" charset="-122"/>
              <a:cs typeface="Arial Unicode MS" pitchFamily="34" charset="-122"/>
            </a:endParaRPr>
          </a:p>
        </p:txBody>
      </p:sp>
      <p:sp>
        <p:nvSpPr>
          <p:cNvPr id="24580" name="Rectangle 5"/>
          <p:cNvSpPr>
            <a:spLocks noChangeArrowheads="1"/>
          </p:cNvSpPr>
          <p:nvPr/>
        </p:nvSpPr>
        <p:spPr bwMode="auto">
          <a:xfrm>
            <a:off x="576263" y="1752600"/>
            <a:ext cx="4148137" cy="533400"/>
          </a:xfrm>
          <a:prstGeom prst="rect">
            <a:avLst/>
          </a:prstGeom>
          <a:solidFill>
            <a:srgbClr val="0070C0"/>
          </a:solidFill>
          <a:ln w="9525">
            <a:noFill/>
            <a:miter lim="800000"/>
            <a:headEnd/>
            <a:tailEnd/>
          </a:ln>
        </p:spPr>
        <p:txBody>
          <a:bodyPr wrap="none" anchor="ctr"/>
          <a:lstStyle/>
          <a:p>
            <a:pPr algn="ctr" defTabSz="762000" eaLnBrk="0" hangingPunct="0">
              <a:defRPr/>
            </a:pPr>
            <a:r>
              <a:rPr lang="zh-CN" altLang="zh-CN" sz="1600" b="1" dirty="0">
                <a:solidFill>
                  <a:schemeClr val="accent1"/>
                </a:solidFill>
                <a:latin typeface="微软雅黑" pitchFamily="34" charset="-122"/>
                <a:ea typeface="微软雅黑" pitchFamily="34" charset="-122"/>
              </a:rPr>
              <a:t>中粮</a:t>
            </a:r>
            <a:r>
              <a:rPr lang="zh-CN" altLang="zh-CN" sz="1600" b="1" dirty="0" smtClean="0">
                <a:solidFill>
                  <a:schemeClr val="accent1"/>
                </a:solidFill>
                <a:latin typeface="微软雅黑" pitchFamily="34" charset="-122"/>
                <a:ea typeface="微软雅黑" pitchFamily="34" charset="-122"/>
              </a:rPr>
              <a:t>肉食</a:t>
            </a:r>
            <a:endParaRPr lang="en-GB" altLang="zh-CN" sz="1600" b="1" dirty="0">
              <a:solidFill>
                <a:schemeClr val="accent1"/>
              </a:solidFill>
              <a:latin typeface="微软雅黑" pitchFamily="34" charset="-122"/>
              <a:ea typeface="微软雅黑" pitchFamily="34" charset="-122"/>
            </a:endParaRPr>
          </a:p>
        </p:txBody>
      </p:sp>
      <p:sp>
        <p:nvSpPr>
          <p:cNvPr id="21508"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16392" name="Picture 8" descr="http://www.cstong.net/attachments/day_100106/20100106_3b63a85191b3f0e88bbcMv9ZbEL3igF9.jpg"/>
          <p:cNvPicPr>
            <a:picLocks noChangeAspect="1" noChangeArrowheads="1"/>
          </p:cNvPicPr>
          <p:nvPr/>
        </p:nvPicPr>
        <p:blipFill>
          <a:blip r:embed="rId4" cstate="print"/>
          <a:srcRect l="5333" t="18883" b="12889"/>
          <a:stretch>
            <a:fillRect/>
          </a:stretch>
        </p:blipFill>
        <p:spPr bwMode="auto">
          <a:xfrm>
            <a:off x="5257800" y="3211757"/>
            <a:ext cx="2971800" cy="1606378"/>
          </a:xfrm>
          <a:prstGeom prst="rect">
            <a:avLst/>
          </a:prstGeom>
          <a:ln>
            <a:noFill/>
          </a:ln>
          <a:effectLst>
            <a:softEdge rad="112500"/>
          </a:effectLst>
        </p:spPr>
      </p:pic>
      <p:pic>
        <p:nvPicPr>
          <p:cNvPr id="16394" name="Picture 10" descr="http://image.xoosh.cn/pic/food/2006/7/200672514271634089.jpg"/>
          <p:cNvPicPr>
            <a:picLocks noChangeAspect="1" noChangeArrowheads="1"/>
          </p:cNvPicPr>
          <p:nvPr/>
        </p:nvPicPr>
        <p:blipFill>
          <a:blip r:embed="rId5" cstate="print"/>
          <a:srcRect l="4900" t="8696" r="-461" b="8696"/>
          <a:stretch>
            <a:fillRect/>
          </a:stretch>
        </p:blipFill>
        <p:spPr bwMode="auto">
          <a:xfrm>
            <a:off x="5257800" y="1805146"/>
            <a:ext cx="2971800" cy="1524000"/>
          </a:xfrm>
          <a:prstGeom prst="rect">
            <a:avLst/>
          </a:prstGeom>
          <a:ln>
            <a:noFill/>
          </a:ln>
          <a:effectLst>
            <a:softEdge rad="112500"/>
          </a:effectLst>
        </p:spPr>
      </p:pic>
      <p:pic>
        <p:nvPicPr>
          <p:cNvPr id="47106" name="Picture 2" descr="http://www.5iuu.net:8080/img/1275644892894.jpg"/>
          <p:cNvPicPr>
            <a:picLocks noChangeAspect="1" noChangeArrowheads="1"/>
          </p:cNvPicPr>
          <p:nvPr/>
        </p:nvPicPr>
        <p:blipFill>
          <a:blip r:embed="rId6" cstate="print"/>
          <a:srcRect t="26230" r="-2632" b="13103"/>
          <a:stretch>
            <a:fillRect/>
          </a:stretch>
        </p:blipFill>
        <p:spPr bwMode="auto">
          <a:xfrm>
            <a:off x="5257799" y="4624546"/>
            <a:ext cx="3048001" cy="1547654"/>
          </a:xfrm>
          <a:prstGeom prst="rect">
            <a:avLst/>
          </a:prstGeom>
          <a:ln>
            <a:noFill/>
          </a:ln>
          <a:effectLst>
            <a:softEdge rad="112500"/>
          </a:effectLst>
        </p:spPr>
      </p:pic>
      <p:sp>
        <p:nvSpPr>
          <p:cNvPr id="9"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0"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531813" y="2286000"/>
            <a:ext cx="4179887" cy="39624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600"/>
              </a:spcBef>
              <a:spcAft>
                <a:spcPts val="600"/>
              </a:spcAft>
              <a:buClr>
                <a:srgbClr val="0066FF"/>
              </a:buClr>
              <a:buFont typeface="Wingdings" pitchFamily="2" charset="2"/>
              <a:buChar char="n"/>
            </a:pPr>
            <a:r>
              <a:rPr lang="zh-CN" altLang="zh-CN" sz="1300" dirty="0" smtClean="0">
                <a:solidFill>
                  <a:srgbClr val="0000CC"/>
                </a:solidFill>
                <a:latin typeface="微软雅黑" pitchFamily="34" charset="-122"/>
                <a:ea typeface="微软雅黑" pitchFamily="34" charset="-122"/>
                <a:cs typeface="Arial Unicode MS" pitchFamily="34" charset="-122"/>
              </a:rPr>
              <a:t>国内上市公司</a:t>
            </a: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全球最大的番茄生产企业之一、全球最大的杏酱生产企业之一、全国最大的甜菜糖生产企业</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业务范围：农业种植、番茄、食糖、林果、罐头、饮料加工及贸易业务</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年产大包装番茄酱</a:t>
            </a:r>
            <a:r>
              <a:rPr lang="en-US" altLang="zh-CN" sz="1300" dirty="0" smtClean="0">
                <a:solidFill>
                  <a:srgbClr val="0000CC"/>
                </a:solidFill>
                <a:latin typeface="微软雅黑" pitchFamily="34" charset="-122"/>
                <a:ea typeface="微软雅黑" pitchFamily="34" charset="-122"/>
                <a:cs typeface="Arial Unicode MS" pitchFamily="34" charset="-122"/>
              </a:rPr>
              <a:t>55</a:t>
            </a:r>
            <a:r>
              <a:rPr lang="zh-CN" altLang="en-US" sz="1300" dirty="0" smtClean="0">
                <a:solidFill>
                  <a:srgbClr val="0000CC"/>
                </a:solidFill>
                <a:latin typeface="微软雅黑" pitchFamily="34" charset="-122"/>
                <a:ea typeface="微软雅黑" pitchFamily="34" charset="-122"/>
                <a:cs typeface="Arial Unicode MS" pitchFamily="34" charset="-122"/>
              </a:rPr>
              <a:t>万吨、小包装番茄制品</a:t>
            </a:r>
            <a:r>
              <a:rPr lang="en-US" altLang="zh-CN" sz="1300" dirty="0" smtClean="0">
                <a:solidFill>
                  <a:srgbClr val="0000CC"/>
                </a:solidFill>
                <a:latin typeface="微软雅黑" pitchFamily="34" charset="-122"/>
                <a:ea typeface="微软雅黑" pitchFamily="34" charset="-122"/>
                <a:cs typeface="Arial Unicode MS" pitchFamily="34" charset="-122"/>
              </a:rPr>
              <a:t>5.3</a:t>
            </a:r>
            <a:r>
              <a:rPr lang="zh-CN" altLang="en-US" sz="1300" dirty="0" smtClean="0">
                <a:solidFill>
                  <a:srgbClr val="0000CC"/>
                </a:solidFill>
                <a:latin typeface="微软雅黑" pitchFamily="34" charset="-122"/>
                <a:ea typeface="微软雅黑" pitchFamily="34" charset="-122"/>
                <a:cs typeface="Arial Unicode MS" pitchFamily="34" charset="-122"/>
              </a:rPr>
              <a:t>万吨、番茄粉</a:t>
            </a:r>
            <a:r>
              <a:rPr lang="en-US" altLang="zh-CN" sz="1300" dirty="0" smtClean="0">
                <a:solidFill>
                  <a:srgbClr val="0000CC"/>
                </a:solidFill>
                <a:latin typeface="微软雅黑" pitchFamily="34" charset="-122"/>
                <a:ea typeface="微软雅黑" pitchFamily="34" charset="-122"/>
                <a:cs typeface="Arial Unicode MS" pitchFamily="34" charset="-122"/>
              </a:rPr>
              <a:t>3000</a:t>
            </a:r>
            <a:r>
              <a:rPr lang="zh-CN" altLang="en-US" sz="1300" dirty="0" smtClean="0">
                <a:solidFill>
                  <a:srgbClr val="0000CC"/>
                </a:solidFill>
                <a:latin typeface="微软雅黑" pitchFamily="34" charset="-122"/>
                <a:ea typeface="微软雅黑" pitchFamily="34" charset="-122"/>
                <a:cs typeface="Arial Unicode MS" pitchFamily="34" charset="-122"/>
              </a:rPr>
              <a:t>吨、番茄红素</a:t>
            </a:r>
            <a:r>
              <a:rPr lang="en-US" altLang="zh-CN" sz="1300" dirty="0" smtClean="0">
                <a:solidFill>
                  <a:srgbClr val="0000CC"/>
                </a:solidFill>
                <a:latin typeface="微软雅黑" pitchFamily="34" charset="-122"/>
                <a:ea typeface="微软雅黑" pitchFamily="34" charset="-122"/>
                <a:cs typeface="Arial Unicode MS" pitchFamily="34" charset="-122"/>
              </a:rPr>
              <a:t>10</a:t>
            </a:r>
            <a:r>
              <a:rPr lang="zh-CN" altLang="en-US" sz="1300" dirty="0" smtClean="0">
                <a:solidFill>
                  <a:srgbClr val="0000CC"/>
                </a:solidFill>
                <a:latin typeface="微软雅黑" pitchFamily="34" charset="-122"/>
                <a:ea typeface="微软雅黑" pitchFamily="34" charset="-122"/>
                <a:cs typeface="Arial Unicode MS" pitchFamily="34" charset="-122"/>
              </a:rPr>
              <a:t>吨</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拥有</a:t>
            </a:r>
            <a:r>
              <a:rPr lang="en-US" altLang="zh-CN" sz="1300" dirty="0" smtClean="0">
                <a:solidFill>
                  <a:srgbClr val="0000CC"/>
                </a:solidFill>
                <a:latin typeface="微软雅黑" pitchFamily="34" charset="-122"/>
                <a:ea typeface="微软雅黑" pitchFamily="34" charset="-122"/>
                <a:cs typeface="Arial Unicode MS" pitchFamily="34" charset="-122"/>
              </a:rPr>
              <a:t>20</a:t>
            </a:r>
            <a:r>
              <a:rPr lang="zh-CN" altLang="en-US" sz="1300" dirty="0" smtClean="0">
                <a:solidFill>
                  <a:srgbClr val="0000CC"/>
                </a:solidFill>
                <a:latin typeface="微软雅黑" pitchFamily="34" charset="-122"/>
                <a:ea typeface="微软雅黑" pitchFamily="34" charset="-122"/>
                <a:cs typeface="Arial Unicode MS" pitchFamily="34" charset="-122"/>
              </a:rPr>
              <a:t>多万亩杏果园，年产</a:t>
            </a:r>
            <a:r>
              <a:rPr lang="en-US" altLang="zh-CN" sz="1300" dirty="0" smtClean="0">
                <a:solidFill>
                  <a:srgbClr val="0000CC"/>
                </a:solidFill>
                <a:latin typeface="微软雅黑" pitchFamily="34" charset="-122"/>
                <a:ea typeface="微软雅黑" pitchFamily="34" charset="-122"/>
                <a:cs typeface="Arial Unicode MS" pitchFamily="34" charset="-122"/>
              </a:rPr>
              <a:t>2</a:t>
            </a:r>
            <a:r>
              <a:rPr lang="zh-CN" altLang="en-US" sz="1300" dirty="0" smtClean="0">
                <a:solidFill>
                  <a:srgbClr val="0000CC"/>
                </a:solidFill>
                <a:latin typeface="微软雅黑" pitchFamily="34" charset="-122"/>
                <a:ea typeface="微软雅黑" pitchFamily="34" charset="-122"/>
                <a:cs typeface="Arial Unicode MS" pitchFamily="34" charset="-122"/>
              </a:rPr>
              <a:t>万吨杏浆，产品占国际杏浆市场贸易量的</a:t>
            </a:r>
            <a:r>
              <a:rPr lang="en-US" altLang="zh-CN" sz="1300" dirty="0" smtClean="0">
                <a:solidFill>
                  <a:srgbClr val="0000CC"/>
                </a:solidFill>
                <a:latin typeface="微软雅黑" pitchFamily="34" charset="-122"/>
                <a:ea typeface="微软雅黑" pitchFamily="34" charset="-122"/>
                <a:cs typeface="Arial Unicode MS" pitchFamily="34" charset="-122"/>
              </a:rPr>
              <a:t>40%</a:t>
            </a:r>
            <a:r>
              <a:rPr lang="zh-CN" altLang="en-US" sz="1300" dirty="0" smtClean="0">
                <a:solidFill>
                  <a:srgbClr val="0000CC"/>
                </a:solidFill>
                <a:latin typeface="微软雅黑" pitchFamily="34" charset="-122"/>
                <a:ea typeface="微软雅黑" pitchFamily="34" charset="-122"/>
                <a:cs typeface="Arial Unicode MS" pitchFamily="34" charset="-122"/>
              </a:rPr>
              <a:t>，是世界知名的杏浆产品供应商</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年产</a:t>
            </a:r>
            <a:r>
              <a:rPr lang="en-US" altLang="zh-CN" sz="1300" dirty="0" smtClean="0">
                <a:solidFill>
                  <a:srgbClr val="0000CC"/>
                </a:solidFill>
                <a:latin typeface="微软雅黑" pitchFamily="34" charset="-122"/>
                <a:ea typeface="微软雅黑" pitchFamily="34" charset="-122"/>
                <a:cs typeface="Arial Unicode MS" pitchFamily="34" charset="-122"/>
              </a:rPr>
              <a:t>47</a:t>
            </a:r>
            <a:r>
              <a:rPr lang="zh-CN" altLang="en-US" sz="1300" dirty="0" smtClean="0">
                <a:solidFill>
                  <a:srgbClr val="0000CC"/>
                </a:solidFill>
                <a:latin typeface="微软雅黑" pitchFamily="34" charset="-122"/>
                <a:ea typeface="微软雅黑" pitchFamily="34" charset="-122"/>
                <a:cs typeface="Arial Unicode MS" pitchFamily="34" charset="-122"/>
              </a:rPr>
              <a:t>万吨糖、</a:t>
            </a:r>
            <a:r>
              <a:rPr lang="en-US" altLang="zh-CN" sz="1300" dirty="0" smtClean="0">
                <a:solidFill>
                  <a:srgbClr val="0000CC"/>
                </a:solidFill>
                <a:latin typeface="微软雅黑" pitchFamily="34" charset="-122"/>
                <a:ea typeface="微软雅黑" pitchFamily="34" charset="-122"/>
                <a:cs typeface="Arial Unicode MS" pitchFamily="34" charset="-122"/>
              </a:rPr>
              <a:t>18.3</a:t>
            </a:r>
            <a:r>
              <a:rPr lang="zh-CN" altLang="en-US" sz="1300" dirty="0" smtClean="0">
                <a:solidFill>
                  <a:srgbClr val="0000CC"/>
                </a:solidFill>
                <a:latin typeface="微软雅黑" pitchFamily="34" charset="-122"/>
                <a:ea typeface="微软雅黑" pitchFamily="34" charset="-122"/>
                <a:cs typeface="Arial Unicode MS" pitchFamily="34" charset="-122"/>
              </a:rPr>
              <a:t>万吨颗粒粕</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中粮屯河食品分析检测研究中心是国家人事部批准设立的博士后科研工作站，被授予省级企业技术中心，是世界行业内唯一获得的番茄加工工程技术中心</a:t>
            </a:r>
            <a:endParaRPr lang="en-US" altLang="zh-CN" sz="1200" dirty="0">
              <a:solidFill>
                <a:srgbClr val="0000CC"/>
              </a:solidFill>
              <a:latin typeface="微软雅黑" pitchFamily="34" charset="-122"/>
              <a:ea typeface="微软雅黑" pitchFamily="34" charset="-122"/>
              <a:cs typeface="Arial Unicode MS" pitchFamily="34" charset="-122"/>
            </a:endParaRPr>
          </a:p>
        </p:txBody>
      </p:sp>
      <p:sp>
        <p:nvSpPr>
          <p:cNvPr id="22531" name="Rectangle 5"/>
          <p:cNvSpPr>
            <a:spLocks noChangeArrowheads="1"/>
          </p:cNvSpPr>
          <p:nvPr/>
        </p:nvSpPr>
        <p:spPr bwMode="auto">
          <a:xfrm>
            <a:off x="531813" y="1752600"/>
            <a:ext cx="4192587" cy="533400"/>
          </a:xfrm>
          <a:prstGeom prst="rect">
            <a:avLst/>
          </a:prstGeom>
          <a:solidFill>
            <a:srgbClr val="0070C0"/>
          </a:solidFill>
          <a:ln w="9525">
            <a:noFill/>
            <a:miter lim="800000"/>
            <a:headEnd/>
            <a:tailEnd/>
          </a:ln>
        </p:spPr>
        <p:txBody>
          <a:bodyPr wrap="none" anchor="ctr"/>
          <a:lstStyle/>
          <a:p>
            <a:pPr algn="ctr" defTabSz="762000" eaLnBrk="0" hangingPunct="0"/>
            <a:r>
              <a:rPr lang="zh-CN" altLang="zh-CN" sz="1600" b="1">
                <a:solidFill>
                  <a:schemeClr val="accent1"/>
                </a:solidFill>
                <a:latin typeface="微软雅黑" pitchFamily="34" charset="-122"/>
                <a:ea typeface="微软雅黑" pitchFamily="34" charset="-122"/>
                <a:cs typeface="Arial Unicode MS" pitchFamily="34" charset="-122"/>
              </a:rPr>
              <a:t>中粮屯河</a:t>
            </a:r>
            <a:endParaRPr lang="en-GB" altLang="zh-CN" sz="1600" b="1">
              <a:solidFill>
                <a:schemeClr val="accent1"/>
              </a:solidFill>
              <a:latin typeface="微软雅黑" pitchFamily="34" charset="-122"/>
              <a:ea typeface="微软雅黑" pitchFamily="34" charset="-122"/>
              <a:cs typeface="Arial Unicode MS" pitchFamily="34" charset="-122"/>
            </a:endParaRPr>
          </a:p>
        </p:txBody>
      </p:sp>
      <p:sp>
        <p:nvSpPr>
          <p:cNvPr id="22534"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45068" name="Picture 12" descr="http://xj.cnr.cn/slsq/qytd/201001/W020100107412814265333.jpg"/>
          <p:cNvPicPr>
            <a:picLocks noChangeAspect="1" noChangeArrowheads="1"/>
          </p:cNvPicPr>
          <p:nvPr/>
        </p:nvPicPr>
        <p:blipFill>
          <a:blip r:embed="rId4" cstate="print"/>
          <a:srcRect/>
          <a:stretch>
            <a:fillRect/>
          </a:stretch>
        </p:blipFill>
        <p:spPr bwMode="auto">
          <a:xfrm>
            <a:off x="5334000" y="1758615"/>
            <a:ext cx="3048000" cy="2051385"/>
          </a:xfrm>
          <a:prstGeom prst="rect">
            <a:avLst/>
          </a:prstGeom>
          <a:noFill/>
        </p:spPr>
      </p:pic>
      <p:pic>
        <p:nvPicPr>
          <p:cNvPr id="45060" name="Picture 4" descr="http://www.0909114.com/admin/shopimg/2011314172420logo.jpg"/>
          <p:cNvPicPr>
            <a:picLocks noChangeAspect="1" noChangeArrowheads="1"/>
          </p:cNvPicPr>
          <p:nvPr/>
        </p:nvPicPr>
        <p:blipFill>
          <a:blip r:embed="rId5" cstate="print"/>
          <a:srcRect/>
          <a:stretch>
            <a:fillRect/>
          </a:stretch>
        </p:blipFill>
        <p:spPr bwMode="auto">
          <a:xfrm>
            <a:off x="7467600" y="4038600"/>
            <a:ext cx="933822" cy="762000"/>
          </a:xfrm>
          <a:prstGeom prst="rect">
            <a:avLst/>
          </a:prstGeom>
          <a:noFill/>
        </p:spPr>
      </p:pic>
      <p:pic>
        <p:nvPicPr>
          <p:cNvPr id="45070" name="Picture 14" descr="http://image.bbs.redbaby.com.cn/Upload/2010/7/30/5da1f393-2544-4840-8fa4-db0576d74316.jpg"/>
          <p:cNvPicPr>
            <a:picLocks noChangeAspect="1" noChangeArrowheads="1"/>
          </p:cNvPicPr>
          <p:nvPr/>
        </p:nvPicPr>
        <p:blipFill>
          <a:blip r:embed="rId6" cstate="print"/>
          <a:srcRect/>
          <a:stretch>
            <a:fillRect/>
          </a:stretch>
        </p:blipFill>
        <p:spPr bwMode="auto">
          <a:xfrm>
            <a:off x="7086600" y="4857253"/>
            <a:ext cx="1590675" cy="1391147"/>
          </a:xfrm>
          <a:prstGeom prst="rect">
            <a:avLst/>
          </a:prstGeom>
          <a:noFill/>
        </p:spPr>
      </p:pic>
      <p:pic>
        <p:nvPicPr>
          <p:cNvPr id="45076" name="Picture 20" descr="http://img10.360buyimg.com/n0/2491/d3a14555-4add-4d40-8f41-514878c31185.jpg"/>
          <p:cNvPicPr>
            <a:picLocks noChangeAspect="1" noChangeArrowheads="1"/>
          </p:cNvPicPr>
          <p:nvPr/>
        </p:nvPicPr>
        <p:blipFill>
          <a:blip r:embed="rId7" cstate="print"/>
          <a:srcRect/>
          <a:stretch>
            <a:fillRect/>
          </a:stretch>
        </p:blipFill>
        <p:spPr bwMode="auto">
          <a:xfrm>
            <a:off x="5181600" y="4114800"/>
            <a:ext cx="2057400" cy="2057400"/>
          </a:xfrm>
          <a:prstGeom prst="rect">
            <a:avLst/>
          </a:prstGeom>
          <a:noFill/>
        </p:spPr>
      </p:pic>
      <p:sp>
        <p:nvSpPr>
          <p:cNvPr id="1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1"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558800" y="2286000"/>
            <a:ext cx="4149725" cy="40386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500"/>
              </a:spcBef>
              <a:spcAft>
                <a:spcPts val="300"/>
              </a:spcAft>
              <a:buClr>
                <a:srgbClr val="0066FF"/>
              </a:buClr>
              <a:buFont typeface="Wingdings" pitchFamily="2" charset="2"/>
              <a:buChar char="n"/>
            </a:pPr>
            <a:r>
              <a:rPr lang="zh-CN" altLang="zh-CN" sz="1200" dirty="0" smtClean="0">
                <a:solidFill>
                  <a:srgbClr val="0000CC"/>
                </a:solidFill>
                <a:latin typeface="微软雅黑" pitchFamily="34" charset="-122"/>
                <a:ea typeface="微软雅黑" pitchFamily="34" charset="-122"/>
                <a:cs typeface="Arial Unicode MS" pitchFamily="34" charset="-122"/>
              </a:rPr>
              <a:t>中国最大的</a:t>
            </a:r>
            <a:r>
              <a:rPr lang="zh-CN" altLang="en-US" sz="1200" dirty="0" smtClean="0">
                <a:solidFill>
                  <a:srgbClr val="0000CC"/>
                </a:solidFill>
                <a:latin typeface="微软雅黑" pitchFamily="34" charset="-122"/>
                <a:ea typeface="微软雅黑" pitchFamily="34" charset="-122"/>
                <a:cs typeface="Arial Unicode MS" pitchFamily="34" charset="-122"/>
              </a:rPr>
              <a:t>乳制品</a:t>
            </a:r>
            <a:r>
              <a:rPr lang="zh-CN" altLang="zh-CN" sz="1200" dirty="0" smtClean="0">
                <a:solidFill>
                  <a:srgbClr val="0000CC"/>
                </a:solidFill>
                <a:latin typeface="微软雅黑" pitchFamily="34" charset="-122"/>
                <a:ea typeface="微软雅黑" pitchFamily="34" charset="-122"/>
                <a:cs typeface="Arial Unicode MS" pitchFamily="34" charset="-122"/>
              </a:rPr>
              <a:t>公司</a:t>
            </a:r>
            <a:r>
              <a:rPr lang="zh-CN" altLang="en-US" sz="1200" dirty="0" smtClean="0">
                <a:solidFill>
                  <a:srgbClr val="0000CC"/>
                </a:solidFill>
                <a:latin typeface="微软雅黑" pitchFamily="34" charset="-122"/>
                <a:ea typeface="微软雅黑" pitchFamily="34" charset="-122"/>
                <a:cs typeface="Arial Unicode MS" pitchFamily="34" charset="-122"/>
              </a:rPr>
              <a:t>，</a:t>
            </a:r>
            <a:r>
              <a:rPr lang="zh-CN" altLang="zh-CN" sz="1200" dirty="0" smtClean="0">
                <a:solidFill>
                  <a:srgbClr val="0000CC"/>
                </a:solidFill>
                <a:latin typeface="微软雅黑" pitchFamily="34" charset="-122"/>
                <a:ea typeface="微软雅黑" pitchFamily="34" charset="-122"/>
                <a:cs typeface="Arial Unicode MS" pitchFamily="34" charset="-122"/>
              </a:rPr>
              <a:t>香港联交所上市公司</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业务范围：液态奶、酸奶、冰淇淋、奶品、奶酪五大系列</a:t>
            </a:r>
            <a:r>
              <a:rPr lang="en-US" altLang="zh-CN" sz="1200" dirty="0" smtClean="0">
                <a:solidFill>
                  <a:srgbClr val="0000CC"/>
                </a:solidFill>
                <a:latin typeface="微软雅黑" pitchFamily="34" charset="-122"/>
                <a:ea typeface="微软雅黑" pitchFamily="34" charset="-122"/>
                <a:cs typeface="Arial Unicode MS" pitchFamily="34" charset="-122"/>
              </a:rPr>
              <a:t>400 </a:t>
            </a:r>
            <a:r>
              <a:rPr lang="zh-CN" altLang="en-US" sz="1200" dirty="0" smtClean="0">
                <a:solidFill>
                  <a:srgbClr val="0000CC"/>
                </a:solidFill>
                <a:latin typeface="微软雅黑" pitchFamily="34" charset="-122"/>
                <a:ea typeface="微软雅黑" pitchFamily="34" charset="-122"/>
                <a:cs typeface="Arial Unicode MS" pitchFamily="34" charset="-122"/>
              </a:rPr>
              <a:t>多个品种</a:t>
            </a:r>
            <a:endParaRPr lang="zh-CN"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乳制品年生产能力</a:t>
            </a:r>
            <a:r>
              <a:rPr lang="en-US" altLang="zh-CN" sz="1200" dirty="0" smtClean="0">
                <a:solidFill>
                  <a:srgbClr val="0000CC"/>
                </a:solidFill>
                <a:latin typeface="微软雅黑" pitchFamily="34" charset="-122"/>
                <a:ea typeface="微软雅黑" pitchFamily="34" charset="-122"/>
                <a:cs typeface="Arial Unicode MS" pitchFamily="34" charset="-122"/>
              </a:rPr>
              <a:t>670</a:t>
            </a:r>
            <a:r>
              <a:rPr lang="zh-CN" altLang="en-US" sz="1200" dirty="0" smtClean="0">
                <a:solidFill>
                  <a:srgbClr val="0000CC"/>
                </a:solidFill>
                <a:latin typeface="微软雅黑" pitchFamily="34" charset="-122"/>
                <a:ea typeface="微软雅黑" pitchFamily="34" charset="-122"/>
                <a:cs typeface="Arial Unicode MS" pitchFamily="34" charset="-122"/>
              </a:rPr>
              <a:t>多万吨，年销售额超</a:t>
            </a:r>
            <a:r>
              <a:rPr lang="en-US" altLang="zh-CN" sz="1200" dirty="0" smtClean="0">
                <a:solidFill>
                  <a:srgbClr val="0000CC"/>
                </a:solidFill>
                <a:latin typeface="微软雅黑" pitchFamily="34" charset="-122"/>
                <a:ea typeface="微软雅黑" pitchFamily="34" charset="-122"/>
                <a:cs typeface="Arial Unicode MS" pitchFamily="34" charset="-122"/>
              </a:rPr>
              <a:t>300</a:t>
            </a:r>
            <a:r>
              <a:rPr lang="zh-CN" altLang="en-US" sz="1200" dirty="0" smtClean="0">
                <a:solidFill>
                  <a:srgbClr val="0000CC"/>
                </a:solidFill>
                <a:latin typeface="微软雅黑" pitchFamily="34" charset="-122"/>
                <a:ea typeface="微软雅黑" pitchFamily="34" charset="-122"/>
                <a:cs typeface="Arial Unicode MS" pitchFamily="34" charset="-122"/>
              </a:rPr>
              <a:t>亿元，累计创造产值</a:t>
            </a:r>
            <a:r>
              <a:rPr lang="en-US" altLang="zh-CN" sz="1200" dirty="0" smtClean="0">
                <a:solidFill>
                  <a:srgbClr val="0000CC"/>
                </a:solidFill>
                <a:latin typeface="微软雅黑" pitchFamily="34" charset="-122"/>
                <a:ea typeface="微软雅黑" pitchFamily="34" charset="-122"/>
                <a:cs typeface="Arial Unicode MS" pitchFamily="34" charset="-122"/>
              </a:rPr>
              <a:t>1600</a:t>
            </a:r>
            <a:r>
              <a:rPr lang="zh-CN" altLang="en-US" sz="1200" dirty="0" smtClean="0">
                <a:solidFill>
                  <a:srgbClr val="0000CC"/>
                </a:solidFill>
                <a:latin typeface="微软雅黑" pitchFamily="34" charset="-122"/>
                <a:ea typeface="微软雅黑" pitchFamily="34" charset="-122"/>
                <a:cs typeface="Arial Unicode MS" pitchFamily="34" charset="-122"/>
              </a:rPr>
              <a:t>多亿元</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投资</a:t>
            </a:r>
            <a:r>
              <a:rPr lang="en-US" altLang="zh-CN" sz="1200" dirty="0" smtClean="0">
                <a:solidFill>
                  <a:srgbClr val="0000CC"/>
                </a:solidFill>
                <a:latin typeface="微软雅黑" pitchFamily="34" charset="-122"/>
                <a:ea typeface="微软雅黑" pitchFamily="34" charset="-122"/>
                <a:cs typeface="Arial Unicode MS" pitchFamily="34" charset="-122"/>
              </a:rPr>
              <a:t>12</a:t>
            </a:r>
            <a:r>
              <a:rPr lang="zh-CN" altLang="en-US" sz="1200" dirty="0" smtClean="0">
                <a:solidFill>
                  <a:srgbClr val="0000CC"/>
                </a:solidFill>
                <a:latin typeface="微软雅黑" pitchFamily="34" charset="-122"/>
                <a:ea typeface="微软雅黑" pitchFamily="34" charset="-122"/>
                <a:cs typeface="Arial Unicode MS" pitchFamily="34" charset="-122"/>
              </a:rPr>
              <a:t>亿建成高科技乳品研究院；投入研发资金，建成了国际领先的乳制品研发中心，并与中国检验检疫科学研究院组建了“乳品联合实验室”，截至</a:t>
            </a:r>
            <a:r>
              <a:rPr lang="en-US" altLang="zh-CN" sz="1200" dirty="0" smtClean="0">
                <a:solidFill>
                  <a:srgbClr val="0000CC"/>
                </a:solidFill>
                <a:latin typeface="微软雅黑" pitchFamily="34" charset="-122"/>
                <a:ea typeface="微软雅黑" pitchFamily="34" charset="-122"/>
                <a:cs typeface="Arial Unicode MS" pitchFamily="34" charset="-122"/>
              </a:rPr>
              <a:t>2011</a:t>
            </a:r>
            <a:r>
              <a:rPr lang="zh-CN" altLang="en-US" sz="1200" dirty="0" smtClean="0">
                <a:solidFill>
                  <a:srgbClr val="0000CC"/>
                </a:solidFill>
                <a:latin typeface="微软雅黑" pitchFamily="34" charset="-122"/>
                <a:ea typeface="微软雅黑" pitchFamily="34" charset="-122"/>
                <a:cs typeface="Arial Unicode MS" pitchFamily="34" charset="-122"/>
              </a:rPr>
              <a:t>年上半年，申请专利</a:t>
            </a:r>
            <a:r>
              <a:rPr lang="en-US" altLang="zh-CN" sz="1200" dirty="0" smtClean="0">
                <a:solidFill>
                  <a:srgbClr val="0000CC"/>
                </a:solidFill>
                <a:latin typeface="微软雅黑" pitchFamily="34" charset="-122"/>
                <a:ea typeface="微软雅黑" pitchFamily="34" charset="-122"/>
                <a:cs typeface="Arial Unicode MS" pitchFamily="34" charset="-122"/>
              </a:rPr>
              <a:t>1202</a:t>
            </a:r>
            <a:r>
              <a:rPr lang="zh-CN" altLang="en-US" sz="1200" dirty="0" smtClean="0">
                <a:solidFill>
                  <a:srgbClr val="0000CC"/>
                </a:solidFill>
                <a:latin typeface="微软雅黑" pitchFamily="34" charset="-122"/>
                <a:ea typeface="微软雅黑" pitchFamily="34" charset="-122"/>
                <a:cs typeface="Arial Unicode MS" pitchFamily="34" charset="-122"/>
              </a:rPr>
              <a:t>件，专利授权</a:t>
            </a:r>
            <a:r>
              <a:rPr lang="en-US" altLang="zh-CN" sz="1200" dirty="0" smtClean="0">
                <a:solidFill>
                  <a:srgbClr val="0000CC"/>
                </a:solidFill>
                <a:latin typeface="微软雅黑" pitchFamily="34" charset="-122"/>
                <a:ea typeface="微软雅黑" pitchFamily="34" charset="-122"/>
                <a:cs typeface="Arial Unicode MS" pitchFamily="34" charset="-122"/>
              </a:rPr>
              <a:t>858</a:t>
            </a:r>
            <a:r>
              <a:rPr lang="zh-CN" altLang="en-US" sz="1200" dirty="0" smtClean="0">
                <a:solidFill>
                  <a:srgbClr val="0000CC"/>
                </a:solidFill>
                <a:latin typeface="微软雅黑" pitchFamily="34" charset="-122"/>
                <a:ea typeface="微软雅黑" pitchFamily="34" charset="-122"/>
                <a:cs typeface="Arial Unicode MS" pitchFamily="34" charset="-122"/>
              </a:rPr>
              <a:t>件，在全国</a:t>
            </a:r>
            <a:r>
              <a:rPr lang="en-US" altLang="zh-CN" sz="1200" dirty="0" smtClean="0">
                <a:solidFill>
                  <a:srgbClr val="0000CC"/>
                </a:solidFill>
                <a:latin typeface="微软雅黑" pitchFamily="34" charset="-122"/>
                <a:ea typeface="微软雅黑" pitchFamily="34" charset="-122"/>
                <a:cs typeface="Arial Unicode MS" pitchFamily="34" charset="-122"/>
              </a:rPr>
              <a:t>17 </a:t>
            </a:r>
            <a:r>
              <a:rPr lang="zh-CN" altLang="en-US" sz="1200" dirty="0" smtClean="0">
                <a:solidFill>
                  <a:srgbClr val="0000CC"/>
                </a:solidFill>
                <a:latin typeface="微软雅黑" pitchFamily="34" charset="-122"/>
                <a:ea typeface="微软雅黑" pitchFamily="34" charset="-122"/>
                <a:cs typeface="Arial Unicode MS" pitchFamily="34" charset="-122"/>
              </a:rPr>
              <a:t>个省区市建立生产基地</a:t>
            </a:r>
            <a:r>
              <a:rPr lang="en-US" altLang="zh-CN" sz="1200" dirty="0" smtClean="0">
                <a:solidFill>
                  <a:srgbClr val="0000CC"/>
                </a:solidFill>
                <a:latin typeface="微软雅黑" pitchFamily="34" charset="-122"/>
                <a:ea typeface="微软雅黑" pitchFamily="34" charset="-122"/>
                <a:cs typeface="Arial Unicode MS" pitchFamily="34" charset="-122"/>
              </a:rPr>
              <a:t>29</a:t>
            </a:r>
            <a:r>
              <a:rPr lang="zh-CN" altLang="en-US" sz="1200" dirty="0" smtClean="0">
                <a:solidFill>
                  <a:srgbClr val="0000CC"/>
                </a:solidFill>
                <a:latin typeface="微软雅黑" pitchFamily="34" charset="-122"/>
                <a:ea typeface="微软雅黑" pitchFamily="34" charset="-122"/>
                <a:cs typeface="Arial Unicode MS" pitchFamily="34" charset="-122"/>
              </a:rPr>
              <a:t>个</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世界</a:t>
            </a:r>
            <a:r>
              <a:rPr lang="zh-CN" altLang="en-US" sz="1200" dirty="0">
                <a:solidFill>
                  <a:srgbClr val="0000CC"/>
                </a:solidFill>
                <a:latin typeface="微软雅黑" pitchFamily="34" charset="-122"/>
                <a:ea typeface="微软雅黑" pitchFamily="34" charset="-122"/>
                <a:cs typeface="Arial Unicode MS" pitchFamily="34" charset="-122"/>
              </a:rPr>
              <a:t>乳业排名</a:t>
            </a:r>
            <a:r>
              <a:rPr lang="en-US" altLang="zh-CN" sz="1200" dirty="0">
                <a:solidFill>
                  <a:srgbClr val="0000CC"/>
                </a:solidFill>
                <a:latin typeface="微软雅黑" pitchFamily="34" charset="-122"/>
                <a:ea typeface="微软雅黑" pitchFamily="34" charset="-122"/>
                <a:cs typeface="Arial Unicode MS" pitchFamily="34" charset="-122"/>
              </a:rPr>
              <a:t>16</a:t>
            </a:r>
            <a:r>
              <a:rPr lang="zh-CN" altLang="en-US" sz="1200" dirty="0" smtClean="0">
                <a:solidFill>
                  <a:srgbClr val="0000CC"/>
                </a:solidFill>
                <a:latin typeface="微软雅黑" pitchFamily="34" charset="-122"/>
                <a:ea typeface="微软雅黑" pitchFamily="34" charset="-122"/>
                <a:cs typeface="Arial Unicode MS" pitchFamily="34" charset="-122"/>
              </a:rPr>
              <a:t>强，亚洲</a:t>
            </a:r>
            <a:r>
              <a:rPr lang="zh-CN" altLang="en-US" sz="1200" dirty="0">
                <a:solidFill>
                  <a:srgbClr val="0000CC"/>
                </a:solidFill>
                <a:latin typeface="微软雅黑" pitchFamily="34" charset="-122"/>
                <a:ea typeface="微软雅黑" pitchFamily="34" charset="-122"/>
                <a:cs typeface="Arial Unicode MS" pitchFamily="34" charset="-122"/>
              </a:rPr>
              <a:t>第二乳业</a:t>
            </a:r>
            <a:r>
              <a:rPr lang="zh-CN" altLang="en-US" sz="1200" dirty="0" smtClean="0">
                <a:solidFill>
                  <a:srgbClr val="0000CC"/>
                </a:solidFill>
                <a:latin typeface="微软雅黑" pitchFamily="34" charset="-122"/>
                <a:ea typeface="微软雅黑" pitchFamily="34" charset="-122"/>
                <a:cs typeface="Arial Unicode MS" pitchFamily="34" charset="-122"/>
              </a:rPr>
              <a:t>品牌，“</a:t>
            </a:r>
            <a:r>
              <a:rPr lang="en-US" altLang="zh-CN" sz="1200" dirty="0" smtClean="0">
                <a:solidFill>
                  <a:srgbClr val="0000CC"/>
                </a:solidFill>
                <a:latin typeface="微软雅黑" pitchFamily="34" charset="-122"/>
                <a:ea typeface="微软雅黑" pitchFamily="34" charset="-122"/>
                <a:cs typeface="Arial Unicode MS" pitchFamily="34" charset="-122"/>
              </a:rPr>
              <a:t>2011</a:t>
            </a:r>
            <a:r>
              <a:rPr lang="zh-CN" altLang="en-US" sz="1200" dirty="0" smtClean="0">
                <a:solidFill>
                  <a:srgbClr val="0000CC"/>
                </a:solidFill>
                <a:latin typeface="微软雅黑" pitchFamily="34" charset="-122"/>
                <a:ea typeface="微软雅黑" pitchFamily="34" charset="-122"/>
                <a:cs typeface="Arial Unicode MS" pitchFamily="34" charset="-122"/>
              </a:rPr>
              <a:t>中国企业</a:t>
            </a:r>
            <a:r>
              <a:rPr lang="en-US" altLang="zh-CN" sz="1200" dirty="0" smtClean="0">
                <a:solidFill>
                  <a:srgbClr val="0000CC"/>
                </a:solidFill>
                <a:latin typeface="微软雅黑" pitchFamily="34" charset="-122"/>
                <a:ea typeface="微软雅黑" pitchFamily="34" charset="-122"/>
                <a:cs typeface="Arial Unicode MS" pitchFamily="34" charset="-122"/>
              </a:rPr>
              <a:t>500</a:t>
            </a:r>
            <a:r>
              <a:rPr lang="zh-CN" altLang="en-US" sz="1200" dirty="0" smtClean="0">
                <a:solidFill>
                  <a:srgbClr val="0000CC"/>
                </a:solidFill>
                <a:latin typeface="微软雅黑" pitchFamily="34" charset="-122"/>
                <a:ea typeface="微软雅黑" pitchFamily="34" charset="-122"/>
                <a:cs typeface="Arial Unicode MS" pitchFamily="34" charset="-122"/>
              </a:rPr>
              <a:t>强”乳制品行业榜首</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spcAft>
                <a:spcPts val="300"/>
              </a:spcAft>
              <a:buClr>
                <a:srgbClr val="0066FF"/>
              </a:buClr>
              <a:buFont typeface="Wingdings" pitchFamily="2" charset="2"/>
              <a:buChar char="n"/>
            </a:pPr>
            <a:r>
              <a:rPr lang="en-US" altLang="zh-CN" sz="1200" dirty="0" smtClean="0">
                <a:solidFill>
                  <a:srgbClr val="0000CC"/>
                </a:solidFill>
                <a:latin typeface="微软雅黑" pitchFamily="34" charset="-122"/>
                <a:ea typeface="微软雅黑" pitchFamily="34" charset="-122"/>
                <a:cs typeface="Arial Unicode MS" pitchFamily="34" charset="-122"/>
              </a:rPr>
              <a:t>2011 </a:t>
            </a:r>
            <a:r>
              <a:rPr lang="en-US" altLang="zh-CN" sz="1200" dirty="0" err="1" smtClean="0">
                <a:solidFill>
                  <a:srgbClr val="0000CC"/>
                </a:solidFill>
                <a:latin typeface="微软雅黑" pitchFamily="34" charset="-122"/>
                <a:ea typeface="微软雅黑" pitchFamily="34" charset="-122"/>
                <a:cs typeface="Arial Unicode MS" pitchFamily="34" charset="-122"/>
              </a:rPr>
              <a:t>BrandZ</a:t>
            </a:r>
            <a:r>
              <a:rPr lang="en-US" altLang="zh-CN" sz="1200" dirty="0" smtClean="0">
                <a:solidFill>
                  <a:srgbClr val="0000CC"/>
                </a:solidFill>
                <a:latin typeface="微软雅黑" pitchFamily="34" charset="-122"/>
                <a:ea typeface="微软雅黑" pitchFamily="34" charset="-122"/>
                <a:cs typeface="Arial Unicode MS" pitchFamily="34" charset="-122"/>
              </a:rPr>
              <a:t>™ </a:t>
            </a:r>
            <a:r>
              <a:rPr lang="zh-CN" altLang="en-US" sz="1200" dirty="0" smtClean="0">
                <a:solidFill>
                  <a:srgbClr val="0000CC"/>
                </a:solidFill>
                <a:latin typeface="微软雅黑" pitchFamily="34" charset="-122"/>
                <a:ea typeface="微软雅黑" pitchFamily="34" charset="-122"/>
                <a:cs typeface="Arial Unicode MS" pitchFamily="34" charset="-122"/>
              </a:rPr>
              <a:t>“最具价值中国品牌</a:t>
            </a:r>
            <a:r>
              <a:rPr lang="en-US" altLang="zh-CN" sz="1200" dirty="0" smtClean="0">
                <a:solidFill>
                  <a:srgbClr val="0000CC"/>
                </a:solidFill>
                <a:latin typeface="微软雅黑" pitchFamily="34" charset="-122"/>
                <a:ea typeface="微软雅黑" pitchFamily="34" charset="-122"/>
                <a:cs typeface="Arial Unicode MS" pitchFamily="34" charset="-122"/>
              </a:rPr>
              <a:t>50</a:t>
            </a:r>
            <a:r>
              <a:rPr lang="zh-CN" altLang="en-US" sz="1200" dirty="0" smtClean="0">
                <a:solidFill>
                  <a:srgbClr val="0000CC"/>
                </a:solidFill>
                <a:latin typeface="微软雅黑" pitchFamily="34" charset="-122"/>
                <a:ea typeface="微软雅黑" pitchFamily="34" charset="-122"/>
                <a:cs typeface="Arial Unicode MS" pitchFamily="34" charset="-122"/>
              </a:rPr>
              <a:t>强”</a:t>
            </a:r>
            <a:r>
              <a:rPr lang="en-US" altLang="zh-CN" sz="1200" dirty="0" smtClean="0">
                <a:solidFill>
                  <a:srgbClr val="0000CC"/>
                </a:solidFill>
                <a:latin typeface="微软雅黑" pitchFamily="34" charset="-122"/>
                <a:ea typeface="微软雅黑" pitchFamily="34" charset="-122"/>
                <a:cs typeface="Arial Unicode MS" pitchFamily="34" charset="-122"/>
              </a:rPr>
              <a:t>18</a:t>
            </a:r>
            <a:r>
              <a:rPr lang="zh-CN" altLang="en-US" sz="1200" dirty="0" smtClean="0">
                <a:solidFill>
                  <a:srgbClr val="0000CC"/>
                </a:solidFill>
                <a:latin typeface="微软雅黑" pitchFamily="34" charset="-122"/>
                <a:ea typeface="微软雅黑" pitchFamily="34" charset="-122"/>
                <a:cs typeface="Arial Unicode MS" pitchFamily="34" charset="-122"/>
              </a:rPr>
              <a:t>名</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spcAft>
                <a:spcPts val="3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蒙牛：常温液态奶是中国第一品牌，荣膺</a:t>
            </a:r>
            <a:r>
              <a:rPr lang="zh-CN" altLang="en-US" sz="1200" dirty="0">
                <a:solidFill>
                  <a:srgbClr val="0000CC"/>
                </a:solidFill>
                <a:latin typeface="微软雅黑" pitchFamily="34" charset="-122"/>
                <a:ea typeface="微软雅黑" pitchFamily="34" charset="-122"/>
                <a:cs typeface="Arial Unicode MS" pitchFamily="34" charset="-122"/>
              </a:rPr>
              <a:t>“海外最具品牌影响力的中国上市公司”</a:t>
            </a:r>
            <a:r>
              <a:rPr lang="zh-CN" altLang="en-US" sz="1200" dirty="0" smtClean="0">
                <a:solidFill>
                  <a:srgbClr val="0000CC"/>
                </a:solidFill>
                <a:latin typeface="微软雅黑" pitchFamily="34" charset="-122"/>
                <a:ea typeface="微软雅黑" pitchFamily="34" charset="-122"/>
                <a:cs typeface="Arial Unicode MS" pitchFamily="34" charset="-122"/>
              </a:rPr>
              <a:t>奖；特仑苏：中国</a:t>
            </a:r>
            <a:r>
              <a:rPr lang="zh-CN" altLang="en-US" sz="1200" dirty="0">
                <a:solidFill>
                  <a:srgbClr val="0000CC"/>
                </a:solidFill>
                <a:latin typeface="微软雅黑" pitchFamily="34" charset="-122"/>
                <a:ea typeface="微软雅黑" pitchFamily="34" charset="-122"/>
                <a:cs typeface="Arial Unicode MS" pitchFamily="34" charset="-122"/>
              </a:rPr>
              <a:t>高端牛奶第一</a:t>
            </a:r>
            <a:r>
              <a:rPr lang="zh-CN" altLang="en-US" sz="1200" dirty="0" smtClean="0">
                <a:solidFill>
                  <a:srgbClr val="0000CC"/>
                </a:solidFill>
                <a:latin typeface="微软雅黑" pitchFamily="34" charset="-122"/>
                <a:ea typeface="微软雅黑" pitchFamily="34" charset="-122"/>
                <a:cs typeface="Arial Unicode MS" pitchFamily="34" charset="-122"/>
              </a:rPr>
              <a:t>品牌；蒙</a:t>
            </a:r>
            <a:r>
              <a:rPr lang="zh-CN" altLang="en-US" sz="1200" dirty="0">
                <a:solidFill>
                  <a:srgbClr val="0000CC"/>
                </a:solidFill>
                <a:latin typeface="微软雅黑" pitchFamily="34" charset="-122"/>
                <a:ea typeface="微软雅黑" pitchFamily="34" charset="-122"/>
                <a:cs typeface="Arial Unicode MS" pitchFamily="34" charset="-122"/>
              </a:rPr>
              <a:t>牛冠益乳、未来星两项产品同时荣膺法国</a:t>
            </a:r>
            <a:r>
              <a:rPr lang="en-US" altLang="zh-CN" sz="1200" dirty="0">
                <a:solidFill>
                  <a:srgbClr val="0000CC"/>
                </a:solidFill>
                <a:latin typeface="微软雅黑" pitchFamily="34" charset="-122"/>
                <a:ea typeface="微软雅黑" pitchFamily="34" charset="-122"/>
                <a:cs typeface="Arial Unicode MS" pitchFamily="34" charset="-122"/>
              </a:rPr>
              <a:t>SIAL</a:t>
            </a:r>
            <a:r>
              <a:rPr lang="zh-CN" altLang="en-US" sz="1200" dirty="0">
                <a:solidFill>
                  <a:srgbClr val="0000CC"/>
                </a:solidFill>
                <a:latin typeface="微软雅黑" pitchFamily="34" charset="-122"/>
                <a:ea typeface="微软雅黑" pitchFamily="34" charset="-122"/>
                <a:cs typeface="Arial Unicode MS" pitchFamily="34" charset="-122"/>
              </a:rPr>
              <a:t>国际食品展“创新产品大奖”；蒙牛冠益乳获国际食品科技联盟</a:t>
            </a:r>
            <a:r>
              <a:rPr lang="zh-CN" altLang="en-US" sz="1200" dirty="0" smtClean="0">
                <a:solidFill>
                  <a:srgbClr val="0000CC"/>
                </a:solidFill>
                <a:latin typeface="微软雅黑" pitchFamily="34" charset="-122"/>
                <a:ea typeface="微软雅黑" pitchFamily="34" charset="-122"/>
                <a:cs typeface="Arial Unicode MS" pitchFamily="34" charset="-122"/>
              </a:rPr>
              <a:t>“国际食品工业大奖”</a:t>
            </a:r>
            <a:endParaRPr lang="en-US" altLang="zh-CN" sz="1200" dirty="0" smtClean="0">
              <a:solidFill>
                <a:srgbClr val="0000CC"/>
              </a:solidFill>
              <a:latin typeface="微软雅黑" pitchFamily="34" charset="-122"/>
              <a:ea typeface="微软雅黑" pitchFamily="34" charset="-122"/>
              <a:cs typeface="Arial Unicode MS" pitchFamily="34" charset="-122"/>
            </a:endParaRPr>
          </a:p>
        </p:txBody>
      </p:sp>
      <p:sp>
        <p:nvSpPr>
          <p:cNvPr id="24579" name="Rectangle 6"/>
          <p:cNvSpPr>
            <a:spLocks noChangeArrowheads="1"/>
          </p:cNvSpPr>
          <p:nvPr/>
        </p:nvSpPr>
        <p:spPr bwMode="auto">
          <a:xfrm>
            <a:off x="558800" y="1752600"/>
            <a:ext cx="4165600" cy="533400"/>
          </a:xfrm>
          <a:prstGeom prst="rect">
            <a:avLst/>
          </a:prstGeom>
          <a:solidFill>
            <a:srgbClr val="0070C0"/>
          </a:solidFill>
          <a:ln w="9525">
            <a:noFill/>
            <a:miter lim="800000"/>
            <a:headEnd/>
            <a:tailEnd/>
          </a:ln>
        </p:spPr>
        <p:txBody>
          <a:bodyPr wrap="none" anchor="ctr"/>
          <a:lstStyle/>
          <a:p>
            <a:pPr algn="ctr" defTabSz="762000" eaLnBrk="0" hangingPunct="0"/>
            <a:r>
              <a:rPr lang="zh-CN" altLang="en-US" sz="1600" b="1">
                <a:solidFill>
                  <a:schemeClr val="accent1"/>
                </a:solidFill>
                <a:latin typeface="微软雅黑" pitchFamily="34" charset="-122"/>
                <a:ea typeface="微软雅黑" pitchFamily="34" charset="-122"/>
                <a:cs typeface="Arial Unicode MS" pitchFamily="34" charset="-122"/>
              </a:rPr>
              <a:t>蒙牛乳业</a:t>
            </a:r>
            <a:endParaRPr lang="en-GB" altLang="zh-CN" sz="1600" b="1">
              <a:solidFill>
                <a:schemeClr val="accent1"/>
              </a:solidFill>
              <a:latin typeface="微软雅黑" pitchFamily="34" charset="-122"/>
              <a:ea typeface="微软雅黑" pitchFamily="34" charset="-122"/>
              <a:cs typeface="Arial Unicode MS" pitchFamily="34" charset="-122"/>
            </a:endParaRPr>
          </a:p>
        </p:txBody>
      </p:sp>
      <p:pic>
        <p:nvPicPr>
          <p:cNvPr id="24580" name="Picture 7" descr="IMG_0061"/>
          <p:cNvPicPr>
            <a:picLocks noChangeAspect="1" noChangeArrowheads="1"/>
          </p:cNvPicPr>
          <p:nvPr/>
        </p:nvPicPr>
        <p:blipFill>
          <a:blip r:embed="rId4" cstate="print"/>
          <a:srcRect r="767" b="1830"/>
          <a:stretch>
            <a:fillRect/>
          </a:stretch>
        </p:blipFill>
        <p:spPr bwMode="auto">
          <a:xfrm>
            <a:off x="4957763" y="2700337"/>
            <a:ext cx="2052637" cy="1447800"/>
          </a:xfrm>
          <a:prstGeom prst="rect">
            <a:avLst/>
          </a:prstGeom>
          <a:noFill/>
          <a:ln w="9525">
            <a:noFill/>
            <a:miter lim="800000"/>
            <a:headEnd/>
            <a:tailEnd/>
          </a:ln>
        </p:spPr>
      </p:pic>
      <p:pic>
        <p:nvPicPr>
          <p:cNvPr id="24581" name="Picture 9" descr="C:\Documents and Settings\Administrator\桌面\每一天为明天TVC标版（4：3）.jpg"/>
          <p:cNvPicPr>
            <a:picLocks noChangeAspect="1" noChangeArrowheads="1"/>
          </p:cNvPicPr>
          <p:nvPr/>
        </p:nvPicPr>
        <p:blipFill>
          <a:blip r:embed="rId5" cstate="print"/>
          <a:srcRect b="46762"/>
          <a:stretch>
            <a:fillRect/>
          </a:stretch>
        </p:blipFill>
        <p:spPr bwMode="auto">
          <a:xfrm>
            <a:off x="4841875" y="1752600"/>
            <a:ext cx="2274888" cy="960437"/>
          </a:xfrm>
          <a:prstGeom prst="rect">
            <a:avLst/>
          </a:prstGeom>
          <a:noFill/>
          <a:ln w="9525">
            <a:noFill/>
            <a:miter lim="800000"/>
            <a:headEnd/>
            <a:tailEnd/>
          </a:ln>
        </p:spPr>
      </p:pic>
      <p:sp>
        <p:nvSpPr>
          <p:cNvPr id="24584"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40962" name="Picture 2" descr="http://food.icxo.com/subject/gdn/images/telunsu.jpg"/>
          <p:cNvPicPr>
            <a:picLocks noChangeAspect="1" noChangeArrowheads="1"/>
          </p:cNvPicPr>
          <p:nvPr/>
        </p:nvPicPr>
        <p:blipFill>
          <a:blip r:embed="rId6" cstate="print"/>
          <a:srcRect l="7373" r="33641" b="2834"/>
          <a:stretch>
            <a:fillRect/>
          </a:stretch>
        </p:blipFill>
        <p:spPr bwMode="auto">
          <a:xfrm>
            <a:off x="7162800" y="1862137"/>
            <a:ext cx="1219200" cy="2286000"/>
          </a:xfrm>
          <a:prstGeom prst="rect">
            <a:avLst/>
          </a:prstGeom>
          <a:noFill/>
        </p:spPr>
      </p:pic>
      <p:pic>
        <p:nvPicPr>
          <p:cNvPr id="40964" name="Picture 4" descr="http://img01.tooopen.com/Downs/images/2009/10/17/sy_20091017103855470017.jpg"/>
          <p:cNvPicPr>
            <a:picLocks noChangeAspect="1" noChangeArrowheads="1"/>
          </p:cNvPicPr>
          <p:nvPr/>
        </p:nvPicPr>
        <p:blipFill>
          <a:blip r:embed="rId7" cstate="print"/>
          <a:srcRect t="4128" r="465" b="5063"/>
          <a:stretch>
            <a:fillRect/>
          </a:stretch>
        </p:blipFill>
        <p:spPr bwMode="auto">
          <a:xfrm>
            <a:off x="4953000" y="4236445"/>
            <a:ext cx="3429000" cy="2299004"/>
          </a:xfrm>
          <a:prstGeom prst="rect">
            <a:avLst/>
          </a:prstGeom>
          <a:noFill/>
        </p:spPr>
      </p:pic>
      <p:sp>
        <p:nvSpPr>
          <p:cNvPr id="1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1"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ChangeArrowheads="1"/>
          </p:cNvSpPr>
          <p:nvPr/>
        </p:nvSpPr>
        <p:spPr bwMode="auto">
          <a:xfrm>
            <a:off x="541338" y="2286000"/>
            <a:ext cx="4149725" cy="38100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1200"/>
              </a:spcBef>
              <a:spcAft>
                <a:spcPts val="600"/>
              </a:spcAft>
              <a:buClr>
                <a:srgbClr val="0066FF"/>
              </a:buClr>
              <a:buFont typeface="Wingdings" pitchFamily="2" charset="2"/>
              <a:buChar char="n"/>
              <a:defRPr/>
            </a:pPr>
            <a:r>
              <a:rPr lang="zh-CN" altLang="zh-CN" sz="1200" dirty="0" smtClean="0">
                <a:solidFill>
                  <a:srgbClr val="0000CC"/>
                </a:solidFill>
                <a:latin typeface="微软雅黑" pitchFamily="34" charset="-122"/>
                <a:ea typeface="微软雅黑" pitchFamily="34" charset="-122"/>
                <a:cs typeface="Arial Unicode MS" pitchFamily="34" charset="-122"/>
              </a:rPr>
              <a:t>香港</a:t>
            </a:r>
            <a:r>
              <a:rPr lang="zh-CN" altLang="zh-CN" sz="1200" dirty="0">
                <a:solidFill>
                  <a:srgbClr val="0000CC"/>
                </a:solidFill>
                <a:latin typeface="微软雅黑" pitchFamily="34" charset="-122"/>
                <a:ea typeface="微软雅黑" pitchFamily="34" charset="-122"/>
                <a:cs typeface="Arial Unicode MS" pitchFamily="34" charset="-122"/>
              </a:rPr>
              <a:t>联交所上市公司</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200"/>
              </a:spcBef>
              <a:spcAft>
                <a:spcPts val="600"/>
              </a:spcAft>
              <a:buClr>
                <a:srgbClr val="0066FF"/>
              </a:buClr>
              <a:buFont typeface="Wingdings" pitchFamily="2" charset="2"/>
              <a:buChar char="n"/>
              <a:defRPr/>
            </a:pPr>
            <a:r>
              <a:rPr lang="zh-CN" altLang="en-US" sz="1200" dirty="0">
                <a:solidFill>
                  <a:srgbClr val="0000CC"/>
                </a:solidFill>
                <a:latin typeface="微软雅黑" pitchFamily="34" charset="-122"/>
                <a:ea typeface="微软雅黑" pitchFamily="34" charset="-122"/>
                <a:cs typeface="Arial Unicode MS" pitchFamily="34" charset="-122"/>
              </a:rPr>
              <a:t>综合性消费品金属包装领域的龙头企业，</a:t>
            </a:r>
            <a:r>
              <a:rPr lang="zh-CN" altLang="zh-CN" sz="1200" dirty="0">
                <a:solidFill>
                  <a:srgbClr val="0000CC"/>
                </a:solidFill>
                <a:latin typeface="微软雅黑" pitchFamily="34" charset="-122"/>
                <a:ea typeface="微软雅黑" pitchFamily="34" charset="-122"/>
                <a:cs typeface="Arial Unicode MS" pitchFamily="34" charset="-122"/>
              </a:rPr>
              <a:t>中国最大的金属包装企业</a:t>
            </a:r>
            <a:r>
              <a:rPr lang="zh-CN" altLang="en-US" sz="1200" dirty="0">
                <a:solidFill>
                  <a:srgbClr val="0000CC"/>
                </a:solidFill>
                <a:latin typeface="微软雅黑" pitchFamily="34" charset="-122"/>
                <a:ea typeface="微软雅黑" pitchFamily="34" charset="-122"/>
                <a:cs typeface="Arial Unicode MS" pitchFamily="34" charset="-122"/>
              </a:rPr>
              <a:t>，拥有最完善的区域布局及产品组合，市场份额为</a:t>
            </a:r>
            <a:r>
              <a:rPr lang="en-US" altLang="zh-CN" sz="1200" dirty="0">
                <a:solidFill>
                  <a:srgbClr val="0000CC"/>
                </a:solidFill>
                <a:latin typeface="微软雅黑" pitchFamily="34" charset="-122"/>
                <a:ea typeface="微软雅黑" pitchFamily="34" charset="-122"/>
                <a:cs typeface="Arial Unicode MS" pitchFamily="34" charset="-122"/>
              </a:rPr>
              <a:t>6.3%</a:t>
            </a:r>
          </a:p>
          <a:p>
            <a:pPr marL="182563" lvl="1" indent="-180975" defTabSz="900113">
              <a:spcBef>
                <a:spcPts val="1200"/>
              </a:spcBef>
              <a:spcAft>
                <a:spcPts val="600"/>
              </a:spcAft>
              <a:buClr>
                <a:srgbClr val="0066FF"/>
              </a:buClr>
              <a:buFont typeface="Wingdings" pitchFamily="2" charset="2"/>
              <a:buChar char="n"/>
              <a:defRPr/>
            </a:pPr>
            <a:r>
              <a:rPr lang="zh-CN" altLang="zh-CN" sz="1200" dirty="0">
                <a:solidFill>
                  <a:srgbClr val="0000CC"/>
                </a:solidFill>
                <a:latin typeface="微软雅黑" pitchFamily="34" charset="-122"/>
                <a:ea typeface="微软雅黑" pitchFamily="34" charset="-122"/>
                <a:cs typeface="Arial Unicode MS" pitchFamily="34" charset="-122"/>
              </a:rPr>
              <a:t>产品应用于茶饮料、碳酸饮料、果蔬饮料、啤酒、乳制品、日化等众多消费品</a:t>
            </a:r>
            <a:r>
              <a:rPr lang="zh-CN" altLang="en-US" sz="1200" dirty="0">
                <a:solidFill>
                  <a:srgbClr val="0000CC"/>
                </a:solidFill>
                <a:latin typeface="微软雅黑" pitchFamily="34" charset="-122"/>
                <a:ea typeface="微软雅黑" pitchFamily="34" charset="-122"/>
                <a:cs typeface="Arial Unicode MS" pitchFamily="34" charset="-122"/>
              </a:rPr>
              <a:t>，在多个细分市场领域均排名第一位</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200"/>
              </a:spcBef>
              <a:spcAft>
                <a:spcPts val="600"/>
              </a:spcAft>
              <a:buClr>
                <a:srgbClr val="0066FF"/>
              </a:buClr>
              <a:buFont typeface="Wingdings" pitchFamily="2" charset="2"/>
              <a:buChar char="n"/>
              <a:defRPr/>
            </a:pPr>
            <a:r>
              <a:rPr lang="zh-CN" altLang="en-US" sz="1200" dirty="0">
                <a:solidFill>
                  <a:srgbClr val="0000CC"/>
                </a:solidFill>
                <a:latin typeface="微软雅黑" pitchFamily="34" charset="-122"/>
                <a:ea typeface="微软雅黑" pitchFamily="34" charset="-122"/>
                <a:cs typeface="Arial Unicode MS" pitchFamily="34" charset="-122"/>
              </a:rPr>
              <a:t>出众的一站式综合包装服务能力，领先的技术研发机构，主导和参与制订多项包装产品行业标准，拥有</a:t>
            </a:r>
            <a:r>
              <a:rPr lang="en-US" altLang="zh-CN" sz="1200" dirty="0">
                <a:solidFill>
                  <a:srgbClr val="0000CC"/>
                </a:solidFill>
                <a:latin typeface="微软雅黑" pitchFamily="34" charset="-122"/>
                <a:ea typeface="微软雅黑" pitchFamily="34" charset="-122"/>
                <a:cs typeface="Arial Unicode MS" pitchFamily="34" charset="-122"/>
              </a:rPr>
              <a:t>21</a:t>
            </a:r>
            <a:r>
              <a:rPr lang="zh-CN" altLang="en-US" sz="1200" dirty="0">
                <a:solidFill>
                  <a:srgbClr val="0000CC"/>
                </a:solidFill>
                <a:latin typeface="微软雅黑" pitchFamily="34" charset="-122"/>
                <a:ea typeface="微软雅黑" pitchFamily="34" charset="-122"/>
                <a:cs typeface="Arial Unicode MS" pitchFamily="34" charset="-122"/>
              </a:rPr>
              <a:t>项中国包装技术专利，荣获多项国际包装大奖。</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200"/>
              </a:spcBef>
              <a:spcAft>
                <a:spcPts val="600"/>
              </a:spcAft>
              <a:buClr>
                <a:srgbClr val="0066FF"/>
              </a:buClr>
              <a:buFont typeface="Wingdings" pitchFamily="2" charset="2"/>
              <a:buChar char="n"/>
              <a:defRPr/>
            </a:pPr>
            <a:r>
              <a:rPr lang="zh-CN" altLang="en-US" sz="1200" dirty="0">
                <a:solidFill>
                  <a:srgbClr val="0000CC"/>
                </a:solidFill>
                <a:latin typeface="微软雅黑" pitchFamily="34" charset="-122"/>
                <a:ea typeface="微软雅黑" pitchFamily="34" charset="-122"/>
                <a:cs typeface="Arial Unicode MS" pitchFamily="34" charset="-122"/>
              </a:rPr>
              <a:t>完善的产品质量控制体系和食品卫生安全管理体系，产品品质达到美国和欧盟标准</a:t>
            </a:r>
            <a:r>
              <a:rPr lang="zh-CN" altLang="en-US" sz="1200" dirty="0">
                <a:solidFill>
                  <a:srgbClr val="0000CC"/>
                </a:solidFill>
                <a:latin typeface="微软雅黑" pitchFamily="34" charset="-122"/>
                <a:ea typeface="微软雅黑" pitchFamily="34" charset="-122"/>
              </a:rPr>
              <a:t>    </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buClr>
                <a:srgbClr val="0066FF"/>
              </a:buClr>
              <a:buFont typeface="Wingdings" pitchFamily="2" charset="2"/>
              <a:buChar char="n"/>
              <a:defRPr/>
            </a:pP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buClr>
                <a:srgbClr val="0066FF"/>
              </a:buClr>
              <a:buFont typeface="Wingdings" pitchFamily="2" charset="2"/>
              <a:buNone/>
              <a:defRPr/>
            </a:pPr>
            <a:r>
              <a:rPr lang="zh-CN" altLang="en-US" sz="1400" dirty="0">
                <a:solidFill>
                  <a:srgbClr val="0000CC"/>
                </a:solidFill>
                <a:latin typeface="微软雅黑" pitchFamily="34" charset="-122"/>
                <a:ea typeface="微软雅黑" pitchFamily="34" charset="-122"/>
                <a:cs typeface="Arial Unicode MS" pitchFamily="34" charset="-122"/>
              </a:rPr>
              <a:t>	</a:t>
            </a:r>
            <a:endParaRPr lang="en-GB" altLang="zh-CN" dirty="0">
              <a:solidFill>
                <a:srgbClr val="0000CC"/>
              </a:solidFill>
              <a:latin typeface="微软雅黑" pitchFamily="34" charset="-122"/>
              <a:ea typeface="微软雅黑" pitchFamily="34" charset="-122"/>
            </a:endParaRPr>
          </a:p>
        </p:txBody>
      </p:sp>
      <p:sp>
        <p:nvSpPr>
          <p:cNvPr id="25603" name="Rectangle 5"/>
          <p:cNvSpPr>
            <a:spLocks noChangeArrowheads="1"/>
          </p:cNvSpPr>
          <p:nvPr/>
        </p:nvSpPr>
        <p:spPr bwMode="auto">
          <a:xfrm>
            <a:off x="533400" y="1752600"/>
            <a:ext cx="4175125" cy="533400"/>
          </a:xfrm>
          <a:prstGeom prst="rect">
            <a:avLst/>
          </a:prstGeom>
          <a:solidFill>
            <a:srgbClr val="0070C0"/>
          </a:solidFill>
          <a:ln w="9525">
            <a:noFill/>
            <a:miter lim="800000"/>
            <a:headEnd/>
            <a:tailEnd/>
          </a:ln>
        </p:spPr>
        <p:txBody>
          <a:bodyPr wrap="none" anchor="ctr"/>
          <a:lstStyle/>
          <a:p>
            <a:pPr algn="ctr" defTabSz="762000" eaLnBrk="0" hangingPunct="0"/>
            <a:r>
              <a:rPr lang="zh-CN" altLang="zh-CN" sz="1600" b="1">
                <a:solidFill>
                  <a:schemeClr val="accent1"/>
                </a:solidFill>
                <a:latin typeface="微软雅黑" pitchFamily="34" charset="-122"/>
                <a:ea typeface="微软雅黑" pitchFamily="34" charset="-122"/>
                <a:cs typeface="Arial Unicode MS" pitchFamily="34" charset="-122"/>
              </a:rPr>
              <a:t>中粮包装</a:t>
            </a:r>
            <a:endParaRPr lang="en-GB" altLang="zh-CN" sz="1600" b="1">
              <a:solidFill>
                <a:schemeClr val="accent1"/>
              </a:solidFill>
              <a:latin typeface="微软雅黑" pitchFamily="34" charset="-122"/>
              <a:ea typeface="微软雅黑" pitchFamily="34" charset="-122"/>
              <a:cs typeface="Arial Unicode MS" pitchFamily="34" charset="-122"/>
            </a:endParaRPr>
          </a:p>
        </p:txBody>
      </p:sp>
      <p:pic>
        <p:nvPicPr>
          <p:cNvPr id="25605" name="Picture 11" descr="200811711814296"/>
          <p:cNvPicPr>
            <a:picLocks noChangeAspect="1" noChangeArrowheads="1"/>
          </p:cNvPicPr>
          <p:nvPr/>
        </p:nvPicPr>
        <p:blipFill>
          <a:blip r:embed="rId4" cstate="print"/>
          <a:srcRect t="8425"/>
          <a:stretch>
            <a:fillRect/>
          </a:stretch>
        </p:blipFill>
        <p:spPr bwMode="auto">
          <a:xfrm>
            <a:off x="5257800" y="1772532"/>
            <a:ext cx="2667000" cy="1656468"/>
          </a:xfrm>
          <a:prstGeom prst="rect">
            <a:avLst/>
          </a:prstGeom>
          <a:noFill/>
          <a:ln w="9525">
            <a:noFill/>
            <a:miter lim="800000"/>
            <a:headEnd/>
            <a:tailEnd/>
          </a:ln>
        </p:spPr>
      </p:pic>
      <p:sp>
        <p:nvSpPr>
          <p:cNvPr id="25606"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39940" name="Picture 4" descr="http://www.cofcopack.com/img/product/drink11.jpg"/>
          <p:cNvPicPr>
            <a:picLocks noChangeAspect="1" noChangeArrowheads="1"/>
          </p:cNvPicPr>
          <p:nvPr/>
        </p:nvPicPr>
        <p:blipFill>
          <a:blip r:embed="rId5" cstate="print"/>
          <a:srcRect l="-13545" r="2473" b="44000"/>
          <a:stretch>
            <a:fillRect/>
          </a:stretch>
        </p:blipFill>
        <p:spPr bwMode="auto">
          <a:xfrm>
            <a:off x="4876800" y="5029200"/>
            <a:ext cx="3124200" cy="1066800"/>
          </a:xfrm>
          <a:prstGeom prst="rect">
            <a:avLst/>
          </a:prstGeom>
          <a:noFill/>
        </p:spPr>
      </p:pic>
      <p:pic>
        <p:nvPicPr>
          <p:cNvPr id="39944" name="Picture 8" descr="http://www.cofcopack.com/img/product/drink12.jpg"/>
          <p:cNvPicPr>
            <a:picLocks noChangeAspect="1" noChangeArrowheads="1"/>
          </p:cNvPicPr>
          <p:nvPr/>
        </p:nvPicPr>
        <p:blipFill>
          <a:blip r:embed="rId6" cstate="print"/>
          <a:srcRect t="4082" b="-2041"/>
          <a:stretch>
            <a:fillRect/>
          </a:stretch>
        </p:blipFill>
        <p:spPr bwMode="auto">
          <a:xfrm>
            <a:off x="5257800" y="3505200"/>
            <a:ext cx="2743200" cy="1524000"/>
          </a:xfrm>
          <a:prstGeom prst="rect">
            <a:avLst/>
          </a:prstGeom>
          <a:noFill/>
        </p:spPr>
      </p:pic>
      <p:sp>
        <p:nvSpPr>
          <p:cNvPr id="9"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0"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85788" y="2286000"/>
            <a:ext cx="4135437" cy="39624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500"/>
              </a:spcBef>
              <a:buClr>
                <a:srgbClr val="0066FF"/>
              </a:buClr>
              <a:buFont typeface="Wingdings" pitchFamily="2" charset="2"/>
              <a:buChar char="n"/>
            </a:pP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中国最好的</a:t>
            </a:r>
            <a:r>
              <a:rPr lang="en-US" altLang="zh-CN" sz="1200" dirty="0" smtClean="0">
                <a:solidFill>
                  <a:srgbClr val="0000CC"/>
                </a:solidFill>
                <a:latin typeface="微软雅黑" pitchFamily="34" charset="-122"/>
                <a:ea typeface="微软雅黑" pitchFamily="34" charset="-122"/>
                <a:cs typeface="Arial Unicode MS" pitchFamily="34" charset="-122"/>
              </a:rPr>
              <a:t>B2C</a:t>
            </a:r>
            <a:r>
              <a:rPr lang="zh-CN" altLang="en-US" sz="1200" dirty="0" smtClean="0">
                <a:solidFill>
                  <a:srgbClr val="0000CC"/>
                </a:solidFill>
                <a:latin typeface="微软雅黑" pitchFamily="34" charset="-122"/>
                <a:ea typeface="微软雅黑" pitchFamily="34" charset="-122"/>
                <a:cs typeface="Arial Unicode MS" pitchFamily="34" charset="-122"/>
              </a:rPr>
              <a:t>食品类电子购物网站</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提供休闲食品、粮油、冲调品、饼干蛋糕、婴幼食品、果汁饮料、酒类、茶叶、调味品、方便食品和早餐食品等百种品类</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en-US" altLang="zh-CN" sz="1200" dirty="0" smtClean="0">
                <a:solidFill>
                  <a:srgbClr val="0000CC"/>
                </a:solidFill>
                <a:latin typeface="微软雅黑" pitchFamily="34" charset="-122"/>
                <a:ea typeface="微软雅黑" pitchFamily="34" charset="-122"/>
                <a:cs typeface="Arial Unicode MS" pitchFamily="34" charset="-122"/>
              </a:rPr>
              <a:t>2009</a:t>
            </a:r>
            <a:r>
              <a:rPr lang="zh-CN" altLang="en-US" sz="1200" dirty="0" smtClean="0">
                <a:solidFill>
                  <a:srgbClr val="0000CC"/>
                </a:solidFill>
                <a:latin typeface="微软雅黑" pitchFamily="34" charset="-122"/>
                <a:ea typeface="微软雅黑" pitchFamily="34" charset="-122"/>
                <a:cs typeface="Arial Unicode MS" pitchFamily="34" charset="-122"/>
              </a:rPr>
              <a:t>年，电子商务风云榜“十大新锐明星企业”</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en-US" altLang="zh-CN" sz="1200" dirty="0" smtClean="0">
                <a:solidFill>
                  <a:srgbClr val="0000CC"/>
                </a:solidFill>
                <a:latin typeface="微软雅黑" pitchFamily="34" charset="-122"/>
                <a:ea typeface="微软雅黑" pitchFamily="34" charset="-122"/>
                <a:cs typeface="Arial Unicode MS" pitchFamily="34" charset="-122"/>
              </a:rPr>
              <a:t>2010</a:t>
            </a:r>
            <a:r>
              <a:rPr lang="zh-CN" altLang="en-US" sz="1200" dirty="0" smtClean="0">
                <a:solidFill>
                  <a:srgbClr val="0000CC"/>
                </a:solidFill>
                <a:latin typeface="微软雅黑" pitchFamily="34" charset="-122"/>
                <a:ea typeface="微软雅黑" pitchFamily="34" charset="-122"/>
                <a:cs typeface="Arial Unicode MS" pitchFamily="34" charset="-122"/>
              </a:rPr>
              <a:t>年，唯一荣获由中国电子商务研究中心评选的“最佳食品类网络购物平台奖”网站</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en-US" altLang="zh-CN" sz="1200" dirty="0" smtClean="0">
                <a:solidFill>
                  <a:srgbClr val="0000CC"/>
                </a:solidFill>
                <a:latin typeface="微软雅黑" pitchFamily="34" charset="-122"/>
                <a:ea typeface="微软雅黑" pitchFamily="34" charset="-122"/>
                <a:cs typeface="Arial Unicode MS" pitchFamily="34" charset="-122"/>
              </a:rPr>
              <a:t>2010</a:t>
            </a:r>
            <a:r>
              <a:rPr lang="zh-CN" altLang="en-US" sz="1200" dirty="0" smtClean="0">
                <a:solidFill>
                  <a:srgbClr val="0000CC"/>
                </a:solidFill>
                <a:latin typeface="微软雅黑" pitchFamily="34" charset="-122"/>
                <a:ea typeface="微软雅黑" pitchFamily="34" charset="-122"/>
                <a:cs typeface="Arial Unicode MS" pitchFamily="34" charset="-122"/>
              </a:rPr>
              <a:t>年，</a:t>
            </a:r>
            <a:r>
              <a:rPr lang="en-US" altLang="zh-CN" sz="1200" dirty="0" smtClean="0">
                <a:solidFill>
                  <a:srgbClr val="0000CC"/>
                </a:solidFill>
                <a:latin typeface="微软雅黑" pitchFamily="34" charset="-122"/>
                <a:ea typeface="微软雅黑" pitchFamily="34" charset="-122"/>
                <a:cs typeface="Arial Unicode MS" pitchFamily="34" charset="-122"/>
              </a:rPr>
              <a:t>APEC(</a:t>
            </a:r>
            <a:r>
              <a:rPr lang="zh-CN" altLang="en-US" sz="1200" dirty="0" smtClean="0">
                <a:solidFill>
                  <a:srgbClr val="0000CC"/>
                </a:solidFill>
                <a:latin typeface="微软雅黑" pitchFamily="34" charset="-122"/>
                <a:ea typeface="微软雅黑" pitchFamily="34" charset="-122"/>
                <a:cs typeface="Arial Unicode MS" pitchFamily="34" charset="-122"/>
              </a:rPr>
              <a:t>亚太经济合作组织</a:t>
            </a:r>
            <a:r>
              <a:rPr lang="en-US" altLang="zh-CN" sz="1200" dirty="0" smtClean="0">
                <a:solidFill>
                  <a:srgbClr val="0000CC"/>
                </a:solidFill>
                <a:latin typeface="微软雅黑" pitchFamily="34" charset="-122"/>
                <a:ea typeface="微软雅黑" pitchFamily="34" charset="-122"/>
                <a:cs typeface="Arial Unicode MS" pitchFamily="34" charset="-122"/>
              </a:rPr>
              <a:t>)</a:t>
            </a:r>
            <a:r>
              <a:rPr lang="zh-CN" altLang="en-US" sz="1200" dirty="0" smtClean="0">
                <a:solidFill>
                  <a:srgbClr val="0000CC"/>
                </a:solidFill>
                <a:latin typeface="微软雅黑" pitchFamily="34" charset="-122"/>
                <a:ea typeface="微软雅黑" pitchFamily="34" charset="-122"/>
                <a:cs typeface="Arial Unicode MS" pitchFamily="34" charset="-122"/>
              </a:rPr>
              <a:t>颁发“中国电子商务最具潜力投资价值‘金种子</a:t>
            </a:r>
            <a:r>
              <a:rPr lang="en-US" altLang="zh-CN" sz="1200" dirty="0" smtClean="0">
                <a:solidFill>
                  <a:srgbClr val="0000CC"/>
                </a:solidFill>
                <a:latin typeface="微软雅黑" pitchFamily="34" charset="-122"/>
                <a:ea typeface="微软雅黑" pitchFamily="34" charset="-122"/>
                <a:cs typeface="Arial Unicode MS" pitchFamily="34" charset="-122"/>
              </a:rPr>
              <a:t>'</a:t>
            </a:r>
            <a:r>
              <a:rPr lang="zh-CN" altLang="en-US" sz="1200" dirty="0" smtClean="0">
                <a:solidFill>
                  <a:srgbClr val="0000CC"/>
                </a:solidFill>
                <a:latin typeface="微软雅黑" pitchFamily="34" charset="-122"/>
                <a:ea typeface="微软雅黑" pitchFamily="34" charset="-122"/>
                <a:cs typeface="Arial Unicode MS" pitchFamily="34" charset="-122"/>
              </a:rPr>
              <a:t>奖”</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en-US" altLang="zh-CN" sz="1200" dirty="0" smtClean="0">
                <a:solidFill>
                  <a:srgbClr val="0000CC"/>
                </a:solidFill>
                <a:latin typeface="微软雅黑" pitchFamily="34" charset="-122"/>
                <a:ea typeface="微软雅黑" pitchFamily="34" charset="-122"/>
                <a:cs typeface="Arial Unicode MS" pitchFamily="34" charset="-122"/>
              </a:rPr>
              <a:t>2010</a:t>
            </a:r>
            <a:r>
              <a:rPr lang="zh-CN" altLang="en-US" sz="1200" dirty="0" smtClean="0">
                <a:solidFill>
                  <a:srgbClr val="0000CC"/>
                </a:solidFill>
                <a:latin typeface="微软雅黑" pitchFamily="34" charset="-122"/>
                <a:ea typeface="微软雅黑" pitchFamily="34" charset="-122"/>
                <a:cs typeface="Arial Unicode MS" pitchFamily="34" charset="-122"/>
              </a:rPr>
              <a:t>年，获“艾瑞效果营销奖之</a:t>
            </a:r>
            <a:r>
              <a:rPr lang="en-US" altLang="zh-CN" sz="1200" dirty="0" smtClean="0">
                <a:solidFill>
                  <a:srgbClr val="0000CC"/>
                </a:solidFill>
                <a:latin typeface="微软雅黑" pitchFamily="34" charset="-122"/>
                <a:ea typeface="微软雅黑" pitchFamily="34" charset="-122"/>
                <a:cs typeface="Arial Unicode MS" pitchFamily="34" charset="-122"/>
              </a:rPr>
              <a:t>2009-2010</a:t>
            </a:r>
            <a:r>
              <a:rPr lang="zh-CN" altLang="en-US" sz="1200" dirty="0" smtClean="0">
                <a:solidFill>
                  <a:srgbClr val="0000CC"/>
                </a:solidFill>
                <a:latin typeface="微软雅黑" pitchFamily="34" charset="-122"/>
                <a:ea typeface="微软雅黑" pitchFamily="34" charset="-122"/>
                <a:cs typeface="Arial Unicode MS" pitchFamily="34" charset="-122"/>
              </a:rPr>
              <a:t>中国最佳效果营销奖”，独家包揽“网络广告联盟类”和“搜索引擎营销类”双奖项</a:t>
            </a:r>
            <a:r>
              <a:rPr lang="zh-CN" altLang="en-US" sz="1200" dirty="0" smtClean="0">
                <a:solidFill>
                  <a:srgbClr val="0000CC"/>
                </a:solidFill>
                <a:latin typeface="微软雅黑" pitchFamily="34" charset="-122"/>
                <a:ea typeface="微软雅黑" pitchFamily="34" charset="-122"/>
              </a:rPr>
              <a:t/>
            </a:r>
            <a:br>
              <a:rPr lang="zh-CN" altLang="en-US" sz="1200" dirty="0" smtClean="0">
                <a:solidFill>
                  <a:srgbClr val="0000CC"/>
                </a:solidFill>
                <a:latin typeface="微软雅黑" pitchFamily="34" charset="-122"/>
                <a:ea typeface="微软雅黑" pitchFamily="34" charset="-122"/>
              </a:rPr>
            </a:br>
            <a:r>
              <a:rPr lang="zh-CN" altLang="en-US" sz="1200" dirty="0" smtClean="0">
                <a:solidFill>
                  <a:srgbClr val="0000CC"/>
                </a:solidFill>
                <a:latin typeface="微软雅黑" pitchFamily="34" charset="-122"/>
                <a:ea typeface="微软雅黑" pitchFamily="34" charset="-122"/>
              </a:rPr>
              <a:t> </a:t>
            </a:r>
          </a:p>
          <a:p>
            <a:pPr marL="182563" lvl="1" indent="-180975" defTabSz="900113">
              <a:spcBef>
                <a:spcPts val="500"/>
              </a:spcBef>
              <a:buClr>
                <a:srgbClr val="0066FF"/>
              </a:buClr>
              <a:buFont typeface="Wingdings" pitchFamily="2" charset="2"/>
              <a:buChar char="n"/>
            </a:pPr>
            <a:endParaRPr lang="en-US" altLang="zh-CN" sz="1200" dirty="0">
              <a:solidFill>
                <a:srgbClr val="0000CC"/>
              </a:solidFill>
              <a:latin typeface="微软雅黑" pitchFamily="34" charset="-122"/>
              <a:ea typeface="微软雅黑" pitchFamily="34" charset="-122"/>
              <a:cs typeface="Arial Unicode MS" pitchFamily="34" charset="-122"/>
            </a:endParaRPr>
          </a:p>
        </p:txBody>
      </p:sp>
      <p:sp>
        <p:nvSpPr>
          <p:cNvPr id="27651" name="Rectangle 5"/>
          <p:cNvSpPr>
            <a:spLocks noChangeArrowheads="1"/>
          </p:cNvSpPr>
          <p:nvPr/>
        </p:nvSpPr>
        <p:spPr bwMode="auto">
          <a:xfrm>
            <a:off x="581025" y="1752600"/>
            <a:ext cx="4143375" cy="533400"/>
          </a:xfrm>
          <a:prstGeom prst="rect">
            <a:avLst/>
          </a:prstGeom>
          <a:solidFill>
            <a:srgbClr val="0070C0"/>
          </a:solidFill>
          <a:ln w="9525">
            <a:noFill/>
            <a:miter lim="800000"/>
            <a:headEnd/>
            <a:tailEnd/>
          </a:ln>
        </p:spPr>
        <p:txBody>
          <a:bodyPr wrap="none" anchor="ctr"/>
          <a:lstStyle/>
          <a:p>
            <a:pPr algn="ctr" defTabSz="762000" eaLnBrk="0" hangingPunct="0"/>
            <a:r>
              <a:rPr lang="zh-CN" altLang="en-US" sz="1600" b="1" dirty="0" smtClean="0">
                <a:solidFill>
                  <a:schemeClr val="accent1"/>
                </a:solidFill>
                <a:latin typeface="微软雅黑" pitchFamily="34" charset="-122"/>
                <a:ea typeface="微软雅黑" pitchFamily="34" charset="-122"/>
                <a:cs typeface="Arial Unicode MS" pitchFamily="34" charset="-122"/>
              </a:rPr>
              <a:t>我买网</a:t>
            </a:r>
            <a:endParaRPr lang="en-GB" altLang="zh-CN" sz="1600" b="1" dirty="0">
              <a:solidFill>
                <a:schemeClr val="accent1"/>
              </a:solidFill>
              <a:latin typeface="微软雅黑" pitchFamily="34" charset="-122"/>
              <a:ea typeface="微软雅黑" pitchFamily="34" charset="-122"/>
              <a:cs typeface="Arial Unicode MS" pitchFamily="34" charset="-122"/>
            </a:endParaRPr>
          </a:p>
        </p:txBody>
      </p:sp>
      <p:sp>
        <p:nvSpPr>
          <p:cNvPr id="27653"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67589" name="Picture 5"/>
          <p:cNvPicPr>
            <a:picLocks noChangeAspect="1" noChangeArrowheads="1"/>
          </p:cNvPicPr>
          <p:nvPr/>
        </p:nvPicPr>
        <p:blipFill>
          <a:blip r:embed="rId4" cstate="print"/>
          <a:srcRect l="25781" t="30208" r="28321" b="42448"/>
          <a:stretch>
            <a:fillRect/>
          </a:stretch>
        </p:blipFill>
        <p:spPr bwMode="auto">
          <a:xfrm>
            <a:off x="5029200" y="4495800"/>
            <a:ext cx="3581400" cy="1600200"/>
          </a:xfrm>
          <a:prstGeom prst="rect">
            <a:avLst/>
          </a:prstGeom>
          <a:ln>
            <a:noFill/>
          </a:ln>
          <a:effectLst>
            <a:softEdge rad="112500"/>
          </a:effectLst>
        </p:spPr>
      </p:pic>
      <p:pic>
        <p:nvPicPr>
          <p:cNvPr id="15" name="Picture 4"/>
          <p:cNvPicPr>
            <a:picLocks noChangeAspect="1" noChangeArrowheads="1"/>
          </p:cNvPicPr>
          <p:nvPr/>
        </p:nvPicPr>
        <p:blipFill>
          <a:blip r:embed="rId5" cstate="print"/>
          <a:srcRect l="3125" t="15625" r="3125" b="7292"/>
          <a:stretch>
            <a:fillRect/>
          </a:stretch>
        </p:blipFill>
        <p:spPr bwMode="auto">
          <a:xfrm>
            <a:off x="5029200" y="1905000"/>
            <a:ext cx="3610232" cy="2226310"/>
          </a:xfrm>
          <a:prstGeom prst="rect">
            <a:avLst/>
          </a:prstGeom>
          <a:ln>
            <a:noFill/>
          </a:ln>
          <a:effectLst>
            <a:softEdge rad="112500"/>
          </a:effectLst>
        </p:spPr>
      </p:pic>
      <p:sp>
        <p:nvSpPr>
          <p:cNvPr id="8"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9"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85788" y="2286000"/>
            <a:ext cx="4135437" cy="39624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500"/>
              </a:spcBef>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由</a:t>
            </a:r>
            <a:r>
              <a:rPr lang="en-US" altLang="zh-CN" sz="1200" dirty="0" smtClean="0">
                <a:solidFill>
                  <a:srgbClr val="0000CC"/>
                </a:solidFill>
                <a:latin typeface="微软雅黑" pitchFamily="34" charset="-122"/>
                <a:ea typeface="微软雅黑" pitchFamily="34" charset="-122"/>
                <a:cs typeface="Arial Unicode MS" pitchFamily="34" charset="-122"/>
              </a:rPr>
              <a:t>4</a:t>
            </a:r>
            <a:r>
              <a:rPr lang="zh-CN" altLang="en-US" sz="1200" dirty="0" smtClean="0">
                <a:solidFill>
                  <a:srgbClr val="0000CC"/>
                </a:solidFill>
                <a:latin typeface="微软雅黑" pitchFamily="34" charset="-122"/>
                <a:ea typeface="微软雅黑" pitchFamily="34" charset="-122"/>
                <a:cs typeface="Arial Unicode MS" pitchFamily="34" charset="-122"/>
              </a:rPr>
              <a:t>家中央转制科学设计院改制组建，设无锡、郑州、武汉、西安等事业部</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提供工艺、设备、设施等方面的研发和工程技术服务，着力打造集团和行业的工程技术创新平台，进一步巩固提升集团的工艺、工程技术创新能力和行业地位</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en-US" altLang="zh-CN" sz="1200" dirty="0" smtClean="0">
                <a:solidFill>
                  <a:srgbClr val="0000CC"/>
                </a:solidFill>
                <a:latin typeface="微软雅黑" pitchFamily="34" charset="-122"/>
                <a:ea typeface="微软雅黑" pitchFamily="34" charset="-122"/>
                <a:cs typeface="Arial Unicode MS" pitchFamily="34" charset="-122"/>
              </a:rPr>
              <a:t>4</a:t>
            </a:r>
            <a:r>
              <a:rPr lang="zh-CN" altLang="en-US" sz="1200" dirty="0" smtClean="0">
                <a:solidFill>
                  <a:srgbClr val="0000CC"/>
                </a:solidFill>
                <a:latin typeface="微软雅黑" pitchFamily="34" charset="-122"/>
                <a:ea typeface="微软雅黑" pitchFamily="34" charset="-122"/>
                <a:cs typeface="Arial Unicode MS" pitchFamily="34" charset="-122"/>
              </a:rPr>
              <a:t>个省部级工程技术研究中心，包括：国家粮食局油脂工程技术研究中心、谷物加工工程技术研究中心、粮食物流工程技术研究中心、粮油加工设备工程技术研究中心</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en-US" altLang="zh-CN" sz="1200" dirty="0" smtClean="0">
                <a:solidFill>
                  <a:srgbClr val="0000CC"/>
                </a:solidFill>
                <a:latin typeface="微软雅黑" pitchFamily="34" charset="-122"/>
                <a:ea typeface="微软雅黑" pitchFamily="34" charset="-122"/>
                <a:cs typeface="Arial Unicode MS" pitchFamily="34" charset="-122"/>
              </a:rPr>
              <a:t>1 </a:t>
            </a:r>
            <a:r>
              <a:rPr lang="zh-CN" altLang="en-US" sz="1200" dirty="0" smtClean="0">
                <a:solidFill>
                  <a:srgbClr val="0000CC"/>
                </a:solidFill>
                <a:latin typeface="微软雅黑" pitchFamily="34" charset="-122"/>
                <a:ea typeface="微软雅黑" pitchFamily="34" charset="-122"/>
                <a:cs typeface="Arial Unicode MS" pitchFamily="34" charset="-122"/>
              </a:rPr>
              <a:t>个国家级检测中心</a:t>
            </a:r>
            <a:r>
              <a:rPr lang="en-US" altLang="zh-CN" sz="1200" dirty="0" smtClean="0">
                <a:solidFill>
                  <a:srgbClr val="0000CC"/>
                </a:solidFill>
                <a:latin typeface="微软雅黑" pitchFamily="34" charset="-122"/>
                <a:ea typeface="微软雅黑" pitchFamily="34" charset="-122"/>
                <a:cs typeface="Arial Unicode MS" pitchFamily="34" charset="-122"/>
              </a:rPr>
              <a:t>——</a:t>
            </a:r>
            <a:r>
              <a:rPr lang="zh-CN" altLang="en-US" sz="1200" dirty="0" smtClean="0">
                <a:solidFill>
                  <a:srgbClr val="0000CC"/>
                </a:solidFill>
                <a:latin typeface="微软雅黑" pitchFamily="34" charset="-122"/>
                <a:ea typeface="微软雅黑" pitchFamily="34" charset="-122"/>
                <a:cs typeface="Arial Unicode MS" pitchFamily="34" charset="-122"/>
              </a:rPr>
              <a:t>国家饲料质量监督检验测试中心</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600"/>
              </a:spcBef>
              <a:spcAft>
                <a:spcPts val="600"/>
              </a:spcAft>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建设粮食加工机械装备国家工程实验室、参与建设小麦和玉米深加工国家工程实验室，正在筹建过程中</a:t>
            </a:r>
            <a:r>
              <a:rPr lang="zh-CN" altLang="en-US" sz="1200" dirty="0" smtClean="0">
                <a:solidFill>
                  <a:srgbClr val="0000CC"/>
                </a:solidFill>
                <a:latin typeface="微软雅黑" pitchFamily="34" charset="-122"/>
                <a:ea typeface="微软雅黑" pitchFamily="34" charset="-122"/>
              </a:rPr>
              <a:t/>
            </a:r>
            <a:br>
              <a:rPr lang="zh-CN" altLang="en-US" sz="1200" dirty="0" smtClean="0">
                <a:solidFill>
                  <a:srgbClr val="0000CC"/>
                </a:solidFill>
                <a:latin typeface="微软雅黑" pitchFamily="34" charset="-122"/>
                <a:ea typeface="微软雅黑" pitchFamily="34" charset="-122"/>
              </a:rPr>
            </a:br>
            <a:r>
              <a:rPr lang="zh-CN" altLang="en-US" sz="1200" dirty="0" smtClean="0">
                <a:solidFill>
                  <a:srgbClr val="0000CC"/>
                </a:solidFill>
                <a:latin typeface="微软雅黑" pitchFamily="34" charset="-122"/>
                <a:ea typeface="微软雅黑" pitchFamily="34" charset="-122"/>
              </a:rPr>
              <a:t> </a:t>
            </a:r>
          </a:p>
          <a:p>
            <a:pPr marL="182563" lvl="1" indent="-180975" defTabSz="900113">
              <a:spcBef>
                <a:spcPts val="500"/>
              </a:spcBef>
              <a:buClr>
                <a:srgbClr val="0066FF"/>
              </a:buClr>
              <a:buFont typeface="Wingdings" pitchFamily="2" charset="2"/>
              <a:buChar char="n"/>
            </a:pPr>
            <a:endParaRPr lang="en-US" altLang="zh-CN" sz="1200" dirty="0">
              <a:solidFill>
                <a:srgbClr val="0000CC"/>
              </a:solidFill>
              <a:latin typeface="微软雅黑" pitchFamily="34" charset="-122"/>
              <a:ea typeface="微软雅黑" pitchFamily="34" charset="-122"/>
              <a:cs typeface="Arial Unicode MS" pitchFamily="34" charset="-122"/>
            </a:endParaRPr>
          </a:p>
        </p:txBody>
      </p:sp>
      <p:sp>
        <p:nvSpPr>
          <p:cNvPr id="27651" name="Rectangle 5"/>
          <p:cNvSpPr>
            <a:spLocks noChangeArrowheads="1"/>
          </p:cNvSpPr>
          <p:nvPr/>
        </p:nvSpPr>
        <p:spPr bwMode="auto">
          <a:xfrm>
            <a:off x="581025" y="1752600"/>
            <a:ext cx="4143375" cy="533400"/>
          </a:xfrm>
          <a:prstGeom prst="rect">
            <a:avLst/>
          </a:prstGeom>
          <a:solidFill>
            <a:srgbClr val="0070C0"/>
          </a:solidFill>
          <a:ln w="9525">
            <a:noFill/>
            <a:miter lim="800000"/>
            <a:headEnd/>
            <a:tailEnd/>
          </a:ln>
        </p:spPr>
        <p:txBody>
          <a:bodyPr wrap="none" anchor="ctr"/>
          <a:lstStyle/>
          <a:p>
            <a:pPr algn="ctr" defTabSz="762000" eaLnBrk="0" hangingPunct="0"/>
            <a:r>
              <a:rPr lang="zh-CN" altLang="en-US" sz="1600" b="1" dirty="0" smtClean="0">
                <a:solidFill>
                  <a:schemeClr val="accent1"/>
                </a:solidFill>
                <a:latin typeface="微软雅黑" pitchFamily="34" charset="-122"/>
                <a:ea typeface="微软雅黑" pitchFamily="34" charset="-122"/>
                <a:cs typeface="Arial Unicode MS" pitchFamily="34" charset="-122"/>
              </a:rPr>
              <a:t>工程科技公司</a:t>
            </a:r>
            <a:endParaRPr lang="en-GB" altLang="zh-CN" sz="1600" b="1" dirty="0">
              <a:solidFill>
                <a:schemeClr val="accent1"/>
              </a:solidFill>
              <a:latin typeface="微软雅黑" pitchFamily="34" charset="-122"/>
              <a:ea typeface="微软雅黑" pitchFamily="34" charset="-122"/>
              <a:cs typeface="Arial Unicode MS" pitchFamily="34" charset="-122"/>
            </a:endParaRPr>
          </a:p>
        </p:txBody>
      </p:sp>
      <p:sp>
        <p:nvSpPr>
          <p:cNvPr id="27653"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84994" name="Picture 2" descr="http://www.wxlky.com/images/com_pic002.jpg"/>
          <p:cNvPicPr>
            <a:picLocks noChangeAspect="1" noChangeArrowheads="1"/>
          </p:cNvPicPr>
          <p:nvPr/>
        </p:nvPicPr>
        <p:blipFill>
          <a:blip r:embed="rId4" cstate="print"/>
          <a:srcRect t="8889"/>
          <a:stretch>
            <a:fillRect/>
          </a:stretch>
        </p:blipFill>
        <p:spPr bwMode="auto">
          <a:xfrm>
            <a:off x="4876800" y="4724400"/>
            <a:ext cx="3810000" cy="1562100"/>
          </a:xfrm>
          <a:prstGeom prst="rect">
            <a:avLst/>
          </a:prstGeom>
          <a:noFill/>
        </p:spPr>
      </p:pic>
      <p:pic>
        <p:nvPicPr>
          <p:cNvPr id="84996" name="Picture 4" descr="http://www.grainzdi.com/eWebEditor/UploadFile/2011930163650515.jpg"/>
          <p:cNvPicPr>
            <a:picLocks noChangeAspect="1" noChangeArrowheads="1"/>
          </p:cNvPicPr>
          <p:nvPr/>
        </p:nvPicPr>
        <p:blipFill>
          <a:blip r:embed="rId5" cstate="print"/>
          <a:srcRect l="27547" t="4651" r="32281" b="28904"/>
          <a:stretch>
            <a:fillRect/>
          </a:stretch>
        </p:blipFill>
        <p:spPr bwMode="auto">
          <a:xfrm>
            <a:off x="4876800" y="1752600"/>
            <a:ext cx="3733800" cy="1524001"/>
          </a:xfrm>
          <a:prstGeom prst="rect">
            <a:avLst/>
          </a:prstGeom>
          <a:noFill/>
        </p:spPr>
      </p:pic>
      <p:pic>
        <p:nvPicPr>
          <p:cNvPr id="84998" name="Picture 6" descr="http://www.oilfat.com/program/tp_ima/200861094036.jpg">
            <a:hlinkClick r:id="rId6"/>
          </p:cNvPr>
          <p:cNvPicPr>
            <a:picLocks noChangeAspect="1" noChangeArrowheads="1"/>
          </p:cNvPicPr>
          <p:nvPr/>
        </p:nvPicPr>
        <p:blipFill>
          <a:blip r:embed="rId7" cstate="print"/>
          <a:srcRect/>
          <a:stretch>
            <a:fillRect/>
          </a:stretch>
        </p:blipFill>
        <p:spPr bwMode="auto">
          <a:xfrm>
            <a:off x="4876800" y="3429000"/>
            <a:ext cx="1524000" cy="1143001"/>
          </a:xfrm>
          <a:prstGeom prst="rect">
            <a:avLst/>
          </a:prstGeom>
          <a:noFill/>
          <a:effectLst>
            <a:softEdge rad="31750"/>
          </a:effectLst>
        </p:spPr>
      </p:pic>
      <p:pic>
        <p:nvPicPr>
          <p:cNvPr id="84999" name="Picture 7" descr="http://www.wxlky.com/UploadFiles/2009102613231765.jpg"/>
          <p:cNvPicPr>
            <a:picLocks noChangeAspect="1" noChangeArrowheads="1"/>
          </p:cNvPicPr>
          <p:nvPr/>
        </p:nvPicPr>
        <p:blipFill>
          <a:blip r:embed="rId8" cstate="print"/>
          <a:srcRect/>
          <a:stretch>
            <a:fillRect/>
          </a:stretch>
        </p:blipFill>
        <p:spPr bwMode="auto">
          <a:xfrm>
            <a:off x="6477000" y="3429000"/>
            <a:ext cx="2127211" cy="1066800"/>
          </a:xfrm>
          <a:prstGeom prst="rect">
            <a:avLst/>
          </a:prstGeom>
          <a:noFill/>
        </p:spPr>
      </p:pic>
      <p:sp>
        <p:nvSpPr>
          <p:cNvPr id="1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1"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57213" y="2286000"/>
            <a:ext cx="4149725" cy="41148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1200"/>
              </a:spcBef>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所属中粮地产</a:t>
            </a:r>
            <a:r>
              <a:rPr lang="en-US" altLang="zh-CN" sz="1200" dirty="0" smtClean="0">
                <a:solidFill>
                  <a:srgbClr val="0000CC"/>
                </a:solidFill>
                <a:latin typeface="微软雅黑" pitchFamily="34" charset="-122"/>
                <a:ea typeface="微软雅黑" pitchFamily="34" charset="-122"/>
                <a:cs typeface="Arial Unicode MS" pitchFamily="34" charset="-122"/>
              </a:rPr>
              <a:t>——</a:t>
            </a:r>
            <a:r>
              <a:rPr lang="zh-CN" altLang="zh-CN" sz="1200" dirty="0" smtClean="0">
                <a:solidFill>
                  <a:srgbClr val="0000CC"/>
                </a:solidFill>
                <a:latin typeface="微软雅黑" pitchFamily="34" charset="-122"/>
                <a:ea typeface="微软雅黑" pitchFamily="34" charset="-122"/>
                <a:cs typeface="Arial Unicode MS" pitchFamily="34" charset="-122"/>
              </a:rPr>
              <a:t>国内上市公司</a:t>
            </a:r>
          </a:p>
          <a:p>
            <a:pPr marL="182563" lvl="1" indent="-180975" defTabSz="900113">
              <a:spcBef>
                <a:spcPts val="1200"/>
              </a:spcBef>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拥有北京西单大悦城、北京朝阳大悦城、沈阳中街大悦城、上海大悦城和天津大悦城等商业地产项目，大悦城的品牌家族已经形成</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200"/>
              </a:spcBef>
              <a:buClr>
                <a:srgbClr val="0066FF"/>
              </a:buClr>
              <a:buFont typeface="Wingdings" pitchFamily="2" charset="2"/>
              <a:buChar char="n"/>
            </a:pPr>
            <a:r>
              <a:rPr lang="zh-CN" altLang="zh-CN" sz="1200" dirty="0" smtClean="0">
                <a:solidFill>
                  <a:srgbClr val="0000CC"/>
                </a:solidFill>
                <a:latin typeface="微软雅黑" pitchFamily="34" charset="-122"/>
                <a:ea typeface="微软雅黑" pitchFamily="34" charset="-122"/>
                <a:cs typeface="Arial Unicode MS" pitchFamily="34" charset="-122"/>
              </a:rPr>
              <a:t>中国</a:t>
            </a:r>
            <a:r>
              <a:rPr lang="zh-CN" altLang="zh-CN" sz="1200" dirty="0">
                <a:solidFill>
                  <a:srgbClr val="0000CC"/>
                </a:solidFill>
                <a:latin typeface="微软雅黑" pitchFamily="34" charset="-122"/>
                <a:ea typeface="微软雅黑" pitchFamily="34" charset="-122"/>
                <a:cs typeface="Arial Unicode MS" pitchFamily="34" charset="-122"/>
              </a:rPr>
              <a:t>主要的住宅地产</a:t>
            </a:r>
            <a:r>
              <a:rPr lang="zh-CN" altLang="zh-CN" sz="1200" dirty="0" smtClean="0">
                <a:solidFill>
                  <a:srgbClr val="0000CC"/>
                </a:solidFill>
                <a:latin typeface="微软雅黑" pitchFamily="34" charset="-122"/>
                <a:ea typeface="微软雅黑" pitchFamily="34" charset="-122"/>
                <a:cs typeface="Arial Unicode MS" pitchFamily="34" charset="-122"/>
              </a:rPr>
              <a:t>企业</a:t>
            </a:r>
            <a:r>
              <a:rPr lang="zh-CN" altLang="en-US" sz="1200" dirty="0" smtClean="0">
                <a:solidFill>
                  <a:srgbClr val="0000CC"/>
                </a:solidFill>
                <a:latin typeface="微软雅黑" pitchFamily="34" charset="-122"/>
                <a:ea typeface="微软雅黑" pitchFamily="34" charset="-122"/>
                <a:cs typeface="Arial Unicode MS" pitchFamily="34" charset="-122"/>
              </a:rPr>
              <a:t>，成功开发北京祥云国际生活区、上海中粮海景一号（顶级豪宅）、上海翡翠别墅、成都中粮御岭湾、成都祥云国际生活区、深圳中粮澜山、深圳鸿云、深圳坪山项目、南京颐河南园、长沙北纬</a:t>
            </a:r>
            <a:r>
              <a:rPr lang="en-US" altLang="zh-CN" sz="1200" dirty="0" smtClean="0">
                <a:solidFill>
                  <a:srgbClr val="0000CC"/>
                </a:solidFill>
                <a:latin typeface="微软雅黑" pitchFamily="34" charset="-122"/>
                <a:ea typeface="微软雅黑" pitchFamily="34" charset="-122"/>
                <a:cs typeface="Arial Unicode MS" pitchFamily="34" charset="-122"/>
              </a:rPr>
              <a:t>28</a:t>
            </a:r>
            <a:r>
              <a:rPr lang="zh-CN" altLang="en-US" sz="1200" dirty="0" smtClean="0">
                <a:solidFill>
                  <a:srgbClr val="0000CC"/>
                </a:solidFill>
                <a:latin typeface="微软雅黑" pitchFamily="34" charset="-122"/>
                <a:ea typeface="微软雅黑" pitchFamily="34" charset="-122"/>
                <a:cs typeface="Arial Unicode MS" pitchFamily="34" charset="-122"/>
              </a:rPr>
              <a:t>度、杭州湘湖人家、苏州本源等数十个住宅项目</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200"/>
              </a:spcBef>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正在打造北京华尔道夫酒店、三亚美高梅金殿度假酒店、北京长安街</a:t>
            </a:r>
            <a:r>
              <a:rPr lang="en-US" altLang="zh-CN" sz="1200" dirty="0" smtClean="0">
                <a:solidFill>
                  <a:srgbClr val="0000CC"/>
                </a:solidFill>
                <a:latin typeface="微软雅黑" pitchFamily="34" charset="-122"/>
                <a:ea typeface="微软雅黑" pitchFamily="34" charset="-122"/>
                <a:cs typeface="Arial Unicode MS" pitchFamily="34" charset="-122"/>
              </a:rPr>
              <a:t>W </a:t>
            </a:r>
            <a:r>
              <a:rPr lang="zh-CN" altLang="en-US" sz="1200" dirty="0" smtClean="0">
                <a:solidFill>
                  <a:srgbClr val="0000CC"/>
                </a:solidFill>
                <a:latin typeface="微软雅黑" pitchFamily="34" charset="-122"/>
                <a:ea typeface="微软雅黑" pitchFamily="34" charset="-122"/>
                <a:cs typeface="Arial Unicode MS" pitchFamily="34" charset="-122"/>
              </a:rPr>
              <a:t>酒店，将世界顶尖的酒店品牌引入中国</a:t>
            </a:r>
            <a:endParaRPr lang="en-US" altLang="zh-CN" sz="12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200"/>
              </a:spcBef>
              <a:buClr>
                <a:srgbClr val="0066FF"/>
              </a:buClr>
              <a:buFont typeface="Wingdings" pitchFamily="2" charset="2"/>
              <a:buChar char="n"/>
            </a:pPr>
            <a:r>
              <a:rPr lang="zh-CN" altLang="zh-CN" sz="1200" dirty="0" smtClean="0">
                <a:solidFill>
                  <a:srgbClr val="0000CC"/>
                </a:solidFill>
                <a:latin typeface="微软雅黑" pitchFamily="34" charset="-122"/>
                <a:ea typeface="微软雅黑" pitchFamily="34" charset="-122"/>
                <a:cs typeface="Arial Unicode MS" pitchFamily="34" charset="-122"/>
              </a:rPr>
              <a:t>拥有</a:t>
            </a:r>
            <a:r>
              <a:rPr lang="zh-CN" altLang="zh-CN" sz="1200" dirty="0">
                <a:solidFill>
                  <a:srgbClr val="0000CC"/>
                </a:solidFill>
                <a:latin typeface="微软雅黑" pitchFamily="34" charset="-122"/>
                <a:ea typeface="微软雅黑" pitchFamily="34" charset="-122"/>
                <a:cs typeface="Arial Unicode MS" pitchFamily="34" charset="-122"/>
              </a:rPr>
              <a:t>海南三亚亚龙湾国家旅游度假开发区，被誉为中国的</a:t>
            </a:r>
            <a:r>
              <a:rPr lang="zh-CN" altLang="zh-CN" sz="1200" dirty="0" smtClean="0">
                <a:solidFill>
                  <a:srgbClr val="0000CC"/>
                </a:solidFill>
                <a:latin typeface="微软雅黑" pitchFamily="34" charset="-122"/>
                <a:ea typeface="微软雅黑" pitchFamily="34" charset="-122"/>
                <a:cs typeface="Arial Unicode MS" pitchFamily="34" charset="-122"/>
              </a:rPr>
              <a:t>夏威夷</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200"/>
              </a:spcBef>
              <a:buClr>
                <a:srgbClr val="0066FF"/>
              </a:buClr>
              <a:buFont typeface="Wingdings" pitchFamily="2" charset="2"/>
              <a:buChar char="n"/>
            </a:pPr>
            <a:r>
              <a:rPr lang="zh-CN" altLang="en-US" sz="1200" dirty="0" smtClean="0">
                <a:solidFill>
                  <a:srgbClr val="0000CC"/>
                </a:solidFill>
                <a:latin typeface="微软雅黑" pitchFamily="34" charset="-122"/>
                <a:ea typeface="微软雅黑" pitchFamily="34" charset="-122"/>
                <a:cs typeface="Arial Unicode MS" pitchFamily="34" charset="-122"/>
              </a:rPr>
              <a:t>农业生态谷，将在房山区打造集农产品加工、绿色种植、产业研发和国际交流等为一体的都市型现代农业示范区</a:t>
            </a:r>
          </a:p>
        </p:txBody>
      </p:sp>
      <p:sp>
        <p:nvSpPr>
          <p:cNvPr id="28675" name="Rectangle 5"/>
          <p:cNvSpPr>
            <a:spLocks noChangeArrowheads="1"/>
          </p:cNvSpPr>
          <p:nvPr/>
        </p:nvSpPr>
        <p:spPr bwMode="auto">
          <a:xfrm>
            <a:off x="558800" y="1752600"/>
            <a:ext cx="4165600" cy="533400"/>
          </a:xfrm>
          <a:prstGeom prst="rect">
            <a:avLst/>
          </a:prstGeom>
          <a:solidFill>
            <a:srgbClr val="0070C0"/>
          </a:solidFill>
          <a:ln w="9525">
            <a:noFill/>
            <a:miter lim="800000"/>
            <a:headEnd/>
            <a:tailEnd/>
          </a:ln>
        </p:spPr>
        <p:txBody>
          <a:bodyPr wrap="none" anchor="ctr"/>
          <a:lstStyle/>
          <a:p>
            <a:pPr algn="ctr" defTabSz="762000" eaLnBrk="0" hangingPunct="0">
              <a:defRPr/>
            </a:pPr>
            <a:r>
              <a:rPr lang="zh-CN" altLang="zh-CN" sz="1600" b="1" dirty="0">
                <a:solidFill>
                  <a:schemeClr val="accent1"/>
                </a:solidFill>
                <a:latin typeface="微软雅黑" pitchFamily="34" charset="-122"/>
                <a:ea typeface="微软雅黑" pitchFamily="34" charset="-122"/>
              </a:rPr>
              <a:t>中</a:t>
            </a:r>
            <a:r>
              <a:rPr lang="zh-CN" altLang="zh-CN" sz="1600" b="1" dirty="0" smtClean="0">
                <a:solidFill>
                  <a:schemeClr val="accent1"/>
                </a:solidFill>
                <a:latin typeface="微软雅黑" pitchFamily="34" charset="-122"/>
                <a:ea typeface="微软雅黑" pitchFamily="34" charset="-122"/>
              </a:rPr>
              <a:t>粮</a:t>
            </a:r>
            <a:r>
              <a:rPr lang="zh-CN" altLang="en-US" sz="1600" b="1" dirty="0" smtClean="0">
                <a:solidFill>
                  <a:schemeClr val="accent1"/>
                </a:solidFill>
                <a:latin typeface="微软雅黑" pitchFamily="34" charset="-122"/>
                <a:ea typeface="微软雅黑" pitchFamily="34" charset="-122"/>
              </a:rPr>
              <a:t>置地</a:t>
            </a:r>
            <a:endParaRPr lang="en-GB" altLang="zh-CN" sz="1600" b="1" dirty="0">
              <a:solidFill>
                <a:schemeClr val="accent1"/>
              </a:solidFill>
              <a:latin typeface="微软雅黑" pitchFamily="34" charset="-122"/>
              <a:ea typeface="微软雅黑" pitchFamily="34" charset="-122"/>
            </a:endParaRPr>
          </a:p>
        </p:txBody>
      </p:sp>
      <p:pic>
        <p:nvPicPr>
          <p:cNvPr id="26628" name="Picture 10" descr="5 复制"/>
          <p:cNvPicPr>
            <a:picLocks noChangeAspect="1" noChangeArrowheads="1"/>
          </p:cNvPicPr>
          <p:nvPr/>
        </p:nvPicPr>
        <p:blipFill>
          <a:blip r:embed="rId4" cstate="print"/>
          <a:srcRect/>
          <a:stretch>
            <a:fillRect/>
          </a:stretch>
        </p:blipFill>
        <p:spPr bwMode="auto">
          <a:xfrm>
            <a:off x="5333999" y="1828800"/>
            <a:ext cx="2907065" cy="1852613"/>
          </a:xfrm>
          <a:prstGeom prst="rect">
            <a:avLst/>
          </a:prstGeom>
          <a:noFill/>
          <a:ln w="9525">
            <a:noFill/>
            <a:miter lim="800000"/>
            <a:headEnd/>
            <a:tailEnd/>
          </a:ln>
        </p:spPr>
      </p:pic>
      <p:pic>
        <p:nvPicPr>
          <p:cNvPr id="26629" name="Picture 7" descr="亚龙湾开发"/>
          <p:cNvPicPr>
            <a:picLocks noChangeAspect="1" noChangeArrowheads="1"/>
          </p:cNvPicPr>
          <p:nvPr/>
        </p:nvPicPr>
        <p:blipFill>
          <a:blip r:embed="rId5" cstate="print"/>
          <a:srcRect/>
          <a:stretch>
            <a:fillRect/>
          </a:stretch>
        </p:blipFill>
        <p:spPr bwMode="auto">
          <a:xfrm>
            <a:off x="5333999" y="3962400"/>
            <a:ext cx="2901983" cy="1841500"/>
          </a:xfrm>
          <a:prstGeom prst="rect">
            <a:avLst/>
          </a:prstGeom>
          <a:noFill/>
          <a:ln w="9525">
            <a:solidFill>
              <a:schemeClr val="tx1"/>
            </a:solidFill>
            <a:miter lim="800000"/>
            <a:headEnd/>
            <a:tailEnd/>
          </a:ln>
        </p:spPr>
      </p:pic>
      <p:sp>
        <p:nvSpPr>
          <p:cNvPr id="26630"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sp>
        <p:nvSpPr>
          <p:cNvPr id="8"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9"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1"/>
          <p:cNvPicPr>
            <a:picLocks noChangeAspect="1" noChangeArrowheads="1"/>
          </p:cNvPicPr>
          <p:nvPr/>
        </p:nvPicPr>
        <p:blipFill>
          <a:blip r:embed="rId3" cstate="print"/>
          <a:srcRect t="28381" r="16370"/>
          <a:stretch>
            <a:fillRect/>
          </a:stretch>
        </p:blipFill>
        <p:spPr bwMode="auto">
          <a:xfrm>
            <a:off x="6143625" y="381000"/>
            <a:ext cx="2619375" cy="1293813"/>
          </a:xfrm>
          <a:prstGeom prst="rect">
            <a:avLst/>
          </a:prstGeom>
          <a:noFill/>
          <a:ln w="9525">
            <a:noFill/>
            <a:miter lim="800000"/>
            <a:headEnd/>
            <a:tailEnd/>
          </a:ln>
        </p:spPr>
      </p:pic>
      <p:sp>
        <p:nvSpPr>
          <p:cNvPr id="7171" name="Rectangle 9"/>
          <p:cNvSpPr>
            <a:spLocks noChangeArrowheads="1"/>
          </p:cNvSpPr>
          <p:nvPr/>
        </p:nvSpPr>
        <p:spPr bwMode="auto">
          <a:xfrm>
            <a:off x="0" y="2152650"/>
            <a:ext cx="9144000" cy="2190750"/>
          </a:xfrm>
          <a:prstGeom prst="rect">
            <a:avLst/>
          </a:prstGeom>
          <a:solidFill>
            <a:srgbClr val="0070C0"/>
          </a:solidFill>
          <a:ln w="9525">
            <a:noFill/>
            <a:miter lim="800000"/>
            <a:headEnd/>
            <a:tailEnd/>
          </a:ln>
        </p:spPr>
        <p:txBody>
          <a:bodyPr wrap="none" lIns="59911" tIns="29956" rIns="59911" bIns="29956" anchor="ctr"/>
          <a:lstStyle/>
          <a:p>
            <a:pPr algn="ctr">
              <a:lnSpc>
                <a:spcPct val="70000"/>
              </a:lnSpc>
            </a:pPr>
            <a:endParaRPr kumimoji="1" lang="en-US" altLang="zh-CN" sz="4000" dirty="0">
              <a:solidFill>
                <a:schemeClr val="bg1"/>
              </a:solidFill>
              <a:latin typeface="Times New Roman" pitchFamily="18" charset="0"/>
              <a:ea typeface="黑体" pitchFamily="2" charset="-122"/>
            </a:endParaRPr>
          </a:p>
          <a:p>
            <a:pPr algn="ctr">
              <a:lnSpc>
                <a:spcPct val="70000"/>
              </a:lnSpc>
            </a:pPr>
            <a:endParaRPr kumimoji="1" lang="en-US" altLang="zh-CN" sz="4000" dirty="0">
              <a:solidFill>
                <a:schemeClr val="bg1"/>
              </a:solidFill>
              <a:latin typeface="Times New Roman" pitchFamily="18" charset="0"/>
              <a:ea typeface="黑体" pitchFamily="2" charset="-122"/>
            </a:endParaRPr>
          </a:p>
          <a:p>
            <a:pPr algn="ctr">
              <a:lnSpc>
                <a:spcPct val="150000"/>
              </a:lnSpc>
            </a:pPr>
            <a:r>
              <a:rPr lang="zh-CN" altLang="en-US" sz="4000" dirty="0">
                <a:solidFill>
                  <a:schemeClr val="accent1"/>
                </a:solidFill>
                <a:latin typeface="微软雅黑" pitchFamily="34" charset="-122"/>
                <a:ea typeface="微软雅黑" pitchFamily="34" charset="-122"/>
              </a:rPr>
              <a:t>服务产业链，研发好产品</a:t>
            </a:r>
          </a:p>
          <a:p>
            <a:pPr algn="ctr">
              <a:lnSpc>
                <a:spcPct val="70000"/>
              </a:lnSpc>
            </a:pPr>
            <a:endParaRPr kumimoji="1" lang="zh-CN" altLang="en-US" sz="4000" dirty="0">
              <a:solidFill>
                <a:schemeClr val="bg1"/>
              </a:solidFill>
              <a:latin typeface="Times New Roman" pitchFamily="18" charset="0"/>
              <a:ea typeface="黑体" pitchFamily="2" charset="-122"/>
            </a:endParaRPr>
          </a:p>
          <a:p>
            <a:pPr algn="ctr">
              <a:lnSpc>
                <a:spcPct val="60000"/>
              </a:lnSpc>
            </a:pPr>
            <a:endParaRPr kumimoji="1" lang="zh-CN" altLang="zh-CN" sz="4000" dirty="0">
              <a:solidFill>
                <a:schemeClr val="bg1"/>
              </a:solidFill>
              <a:latin typeface="MS Gothic" pitchFamily="49" charset="-128"/>
              <a:ea typeface="MS Gothic" pitchFamily="49" charset="-128"/>
            </a:endParaRPr>
          </a:p>
        </p:txBody>
      </p:sp>
      <p:sp>
        <p:nvSpPr>
          <p:cNvPr id="7172" name="矩形 3"/>
          <p:cNvSpPr>
            <a:spLocks noChangeArrowheads="1"/>
          </p:cNvSpPr>
          <p:nvPr/>
        </p:nvSpPr>
        <p:spPr bwMode="auto">
          <a:xfrm>
            <a:off x="1752600" y="5078004"/>
            <a:ext cx="6096000" cy="941796"/>
          </a:xfrm>
          <a:prstGeom prst="rect">
            <a:avLst/>
          </a:prstGeom>
          <a:noFill/>
          <a:ln w="9525">
            <a:noFill/>
            <a:miter lim="800000"/>
            <a:headEnd/>
            <a:tailEnd/>
          </a:ln>
        </p:spPr>
        <p:txBody>
          <a:bodyPr>
            <a:spAutoFit/>
          </a:bodyPr>
          <a:lstStyle/>
          <a:p>
            <a:pPr algn="ctr">
              <a:lnSpc>
                <a:spcPct val="60000"/>
              </a:lnSpc>
            </a:pPr>
            <a:r>
              <a:rPr lang="zh-CN" altLang="en-US" sz="2400" dirty="0">
                <a:solidFill>
                  <a:srgbClr val="0070C0"/>
                </a:solidFill>
                <a:latin typeface="Arial Unicode MS" pitchFamily="34" charset="-122"/>
                <a:ea typeface="Arial Unicode MS" pitchFamily="34" charset="-122"/>
                <a:cs typeface="Arial Unicode MS" pitchFamily="34" charset="-122"/>
              </a:rPr>
              <a:t>中粮营养健康研究院</a:t>
            </a:r>
            <a:endParaRPr lang="en-US" altLang="zh-CN" sz="2400" dirty="0">
              <a:solidFill>
                <a:srgbClr val="0070C0"/>
              </a:solidFill>
              <a:latin typeface="Arial Unicode MS" pitchFamily="34" charset="-122"/>
              <a:ea typeface="Arial Unicode MS" pitchFamily="34" charset="-122"/>
              <a:cs typeface="Arial Unicode MS" pitchFamily="34" charset="-122"/>
            </a:endParaRPr>
          </a:p>
          <a:p>
            <a:pPr algn="ctr">
              <a:lnSpc>
                <a:spcPct val="60000"/>
              </a:lnSpc>
            </a:pPr>
            <a:endParaRPr kumimoji="1" lang="zh-CN" altLang="en-US" sz="2400" dirty="0">
              <a:solidFill>
                <a:srgbClr val="0070C0"/>
              </a:solidFill>
              <a:latin typeface="Arial Unicode MS" pitchFamily="34" charset="-122"/>
              <a:ea typeface="Arial Unicode MS" pitchFamily="34" charset="-122"/>
              <a:cs typeface="Arial Unicode MS" pitchFamily="34" charset="-122"/>
            </a:endParaRPr>
          </a:p>
          <a:p>
            <a:pPr algn="ctr">
              <a:lnSpc>
                <a:spcPct val="60000"/>
              </a:lnSpc>
            </a:pPr>
            <a:endParaRPr kumimoji="1" lang="zh-CN" altLang="en-US" sz="2400" dirty="0">
              <a:solidFill>
                <a:srgbClr val="0070C0"/>
              </a:solidFill>
              <a:latin typeface="Arial Unicode MS" pitchFamily="34" charset="-122"/>
              <a:ea typeface="Arial Unicode MS" pitchFamily="34" charset="-122"/>
              <a:cs typeface="Arial Unicode MS" pitchFamily="34" charset="-122"/>
            </a:endParaRPr>
          </a:p>
          <a:p>
            <a:pPr algn="ctr">
              <a:lnSpc>
                <a:spcPct val="60000"/>
              </a:lnSpc>
            </a:pPr>
            <a:r>
              <a:rPr kumimoji="1" lang="en-US" altLang="zh-CN" sz="2000" dirty="0" smtClean="0">
                <a:solidFill>
                  <a:srgbClr val="0070C0"/>
                </a:solidFill>
                <a:latin typeface="Arial Unicode MS" pitchFamily="34" charset="-122"/>
                <a:ea typeface="Arial Unicode MS" pitchFamily="34" charset="-122"/>
                <a:cs typeface="Arial Unicode MS" pitchFamily="34" charset="-122"/>
              </a:rPr>
              <a:t>2012</a:t>
            </a:r>
            <a:r>
              <a:rPr kumimoji="1" lang="zh-CN" altLang="en-US" sz="2000" dirty="0" smtClean="0">
                <a:solidFill>
                  <a:srgbClr val="0070C0"/>
                </a:solidFill>
                <a:latin typeface="Arial Unicode MS" pitchFamily="34" charset="-122"/>
                <a:ea typeface="Arial Unicode MS" pitchFamily="34" charset="-122"/>
                <a:cs typeface="Arial Unicode MS" pitchFamily="34" charset="-122"/>
              </a:rPr>
              <a:t>年</a:t>
            </a:r>
            <a:r>
              <a:rPr kumimoji="1" lang="en-US" altLang="zh-CN" sz="2000" dirty="0" smtClean="0">
                <a:solidFill>
                  <a:srgbClr val="0070C0"/>
                </a:solidFill>
                <a:latin typeface="Arial Unicode MS" pitchFamily="34" charset="-122"/>
                <a:ea typeface="Arial Unicode MS" pitchFamily="34" charset="-122"/>
                <a:cs typeface="Arial Unicode MS" pitchFamily="34" charset="-122"/>
              </a:rPr>
              <a:t>2</a:t>
            </a:r>
            <a:r>
              <a:rPr kumimoji="1" lang="zh-CN" altLang="en-US" sz="2000" dirty="0" smtClean="0">
                <a:solidFill>
                  <a:srgbClr val="0070C0"/>
                </a:solidFill>
                <a:latin typeface="Arial Unicode MS" pitchFamily="34" charset="-122"/>
                <a:ea typeface="Arial Unicode MS" pitchFamily="34" charset="-122"/>
                <a:cs typeface="Arial Unicode MS" pitchFamily="34" charset="-122"/>
              </a:rPr>
              <a:t>月</a:t>
            </a:r>
            <a:r>
              <a:rPr kumimoji="1" lang="en-US" altLang="zh-CN" sz="2000" dirty="0" smtClean="0">
                <a:solidFill>
                  <a:srgbClr val="0070C0"/>
                </a:solidFill>
                <a:latin typeface="Arial Unicode MS" pitchFamily="34" charset="-122"/>
                <a:ea typeface="Arial Unicode MS" pitchFamily="34" charset="-122"/>
                <a:cs typeface="Arial Unicode MS" pitchFamily="34" charset="-122"/>
              </a:rPr>
              <a:t>7</a:t>
            </a:r>
            <a:r>
              <a:rPr kumimoji="1" lang="zh-CN" altLang="en-US" sz="2000" dirty="0">
                <a:solidFill>
                  <a:srgbClr val="0070C0"/>
                </a:solidFill>
                <a:latin typeface="Arial Unicode MS" pitchFamily="34" charset="-122"/>
                <a:ea typeface="Arial Unicode MS" pitchFamily="34" charset="-122"/>
                <a:cs typeface="Arial Unicode MS" pitchFamily="34" charset="-122"/>
              </a:rPr>
              <a:t>日</a:t>
            </a:r>
            <a:endParaRPr lang="zh-CN" altLang="en-US" sz="2000" dirty="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85788" y="2286000"/>
            <a:ext cx="4135437" cy="39624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500"/>
              </a:spcBef>
              <a:buClr>
                <a:srgbClr val="0066FF"/>
              </a:buClr>
              <a:buFont typeface="Wingdings" pitchFamily="2" charset="2"/>
              <a:buChar char="n"/>
            </a:pPr>
            <a:r>
              <a:rPr lang="zh-CN" altLang="zh-CN" sz="1200" dirty="0">
                <a:solidFill>
                  <a:srgbClr val="0000CC"/>
                </a:solidFill>
                <a:latin typeface="微软雅黑" pitchFamily="34" charset="-122"/>
                <a:ea typeface="微软雅黑" pitchFamily="34" charset="-122"/>
                <a:cs typeface="Arial Unicode MS" pitchFamily="34" charset="-122"/>
              </a:rPr>
              <a:t>从事中粮集团金融类资产的中、长期投资管理，拓展与集团主营业务相关的金融类业务</a:t>
            </a:r>
            <a:r>
              <a:rPr lang="zh-CN" altLang="en-US" sz="1200" dirty="0">
                <a:solidFill>
                  <a:srgbClr val="0000CC"/>
                </a:solidFill>
                <a:latin typeface="微软雅黑" pitchFamily="34" charset="-122"/>
                <a:ea typeface="微软雅黑" pitchFamily="34" charset="-122"/>
                <a:cs typeface="Arial Unicode MS" pitchFamily="34" charset="-122"/>
              </a:rPr>
              <a:t>  </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buClr>
                <a:srgbClr val="0066FF"/>
              </a:buClr>
              <a:buFont typeface="Wingdings" pitchFamily="2" charset="2"/>
              <a:buChar char="n"/>
            </a:pP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buClr>
                <a:srgbClr val="0066FF"/>
              </a:buClr>
              <a:buFont typeface="Wingdings" pitchFamily="2" charset="2"/>
              <a:buChar char="n"/>
            </a:pPr>
            <a:r>
              <a:rPr lang="zh-CN" altLang="zh-CN" sz="1200" dirty="0">
                <a:solidFill>
                  <a:srgbClr val="0000CC"/>
                </a:solidFill>
                <a:latin typeface="微软雅黑" pitchFamily="34" charset="-122"/>
                <a:ea typeface="微软雅黑" pitchFamily="34" charset="-122"/>
                <a:cs typeface="Arial Unicode MS" pitchFamily="34" charset="-122"/>
              </a:rPr>
              <a:t>与英国英杰华集团（AVIVA）合资组建寿险公司，中国第二大合资寿险公司</a:t>
            </a:r>
          </a:p>
          <a:p>
            <a:pPr marL="182563" lvl="1" indent="-180975" defTabSz="900113">
              <a:spcBef>
                <a:spcPts val="500"/>
              </a:spcBef>
              <a:buClr>
                <a:srgbClr val="0066FF"/>
              </a:buClr>
              <a:buFont typeface="Wingdings" pitchFamily="2" charset="2"/>
              <a:buChar char="n"/>
            </a:pP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buClr>
                <a:srgbClr val="0066FF"/>
              </a:buClr>
              <a:buFont typeface="Wingdings" pitchFamily="2" charset="2"/>
              <a:buChar char="n"/>
            </a:pPr>
            <a:r>
              <a:rPr lang="zh-CN" altLang="zh-CN" sz="1200" dirty="0">
                <a:solidFill>
                  <a:srgbClr val="0000CC"/>
                </a:solidFill>
                <a:latin typeface="微软雅黑" pitchFamily="34" charset="-122"/>
                <a:ea typeface="微软雅黑" pitchFamily="34" charset="-122"/>
                <a:cs typeface="Arial Unicode MS" pitchFamily="34" charset="-122"/>
              </a:rPr>
              <a:t>与美国合资组建中怡保险公司</a:t>
            </a:r>
            <a:r>
              <a:rPr lang="zh-CN" altLang="en-US" sz="1200" dirty="0">
                <a:solidFill>
                  <a:srgbClr val="0000CC"/>
                </a:solidFill>
                <a:latin typeface="微软雅黑" pitchFamily="34" charset="-122"/>
                <a:ea typeface="微软雅黑" pitchFamily="34" charset="-122"/>
                <a:cs typeface="Arial Unicode MS" pitchFamily="34" charset="-122"/>
              </a:rPr>
              <a:t>  </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buClr>
                <a:srgbClr val="0066FF"/>
              </a:buClr>
            </a:pPr>
            <a:r>
              <a:rPr lang="en-US" altLang="zh-CN" sz="1400" dirty="0">
                <a:solidFill>
                  <a:srgbClr val="0000CC"/>
                </a:solidFill>
                <a:latin typeface="微软雅黑" pitchFamily="34" charset="-122"/>
                <a:ea typeface="微软雅黑" pitchFamily="34" charset="-122"/>
                <a:cs typeface="Arial Unicode MS" pitchFamily="34" charset="-122"/>
              </a:rPr>
              <a:t>    </a:t>
            </a:r>
            <a:endParaRPr lang="en-US" altLang="zh-CN" sz="12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500"/>
              </a:spcBef>
              <a:buClr>
                <a:srgbClr val="0066FF"/>
              </a:buClr>
              <a:buFont typeface="Wingdings" pitchFamily="2" charset="2"/>
              <a:buChar char="n"/>
            </a:pPr>
            <a:r>
              <a:rPr lang="zh-CN" altLang="zh-CN" sz="1200" dirty="0">
                <a:solidFill>
                  <a:srgbClr val="0000CC"/>
                </a:solidFill>
                <a:latin typeface="微软雅黑" pitchFamily="34" charset="-122"/>
                <a:ea typeface="微软雅黑" pitchFamily="34" charset="-122"/>
                <a:cs typeface="Arial Unicode MS" pitchFamily="34" charset="-122"/>
              </a:rPr>
              <a:t>入股大庆商业银行，从事“公司+银行+农户”的农村金融服务业务</a:t>
            </a:r>
          </a:p>
        </p:txBody>
      </p:sp>
      <p:sp>
        <p:nvSpPr>
          <p:cNvPr id="27651" name="Rectangle 5"/>
          <p:cNvSpPr>
            <a:spLocks noChangeArrowheads="1"/>
          </p:cNvSpPr>
          <p:nvPr/>
        </p:nvSpPr>
        <p:spPr bwMode="auto">
          <a:xfrm>
            <a:off x="581025" y="1752600"/>
            <a:ext cx="4143375" cy="533400"/>
          </a:xfrm>
          <a:prstGeom prst="rect">
            <a:avLst/>
          </a:prstGeom>
          <a:solidFill>
            <a:srgbClr val="0070C0"/>
          </a:solidFill>
          <a:ln w="9525">
            <a:noFill/>
            <a:miter lim="800000"/>
            <a:headEnd/>
            <a:tailEnd/>
          </a:ln>
        </p:spPr>
        <p:txBody>
          <a:bodyPr wrap="none" anchor="ctr"/>
          <a:lstStyle/>
          <a:p>
            <a:pPr algn="ctr" defTabSz="762000" eaLnBrk="0" hangingPunct="0"/>
            <a:r>
              <a:rPr lang="zh-CN" altLang="zh-CN" sz="1600" b="1">
                <a:solidFill>
                  <a:schemeClr val="accent1"/>
                </a:solidFill>
                <a:latin typeface="微软雅黑" pitchFamily="34" charset="-122"/>
                <a:ea typeface="微软雅黑" pitchFamily="34" charset="-122"/>
                <a:cs typeface="Arial Unicode MS" pitchFamily="34" charset="-122"/>
              </a:rPr>
              <a:t>金融事业部</a:t>
            </a:r>
            <a:endParaRPr lang="en-GB" altLang="zh-CN" sz="1600" b="1">
              <a:solidFill>
                <a:schemeClr val="accent1"/>
              </a:solidFill>
              <a:latin typeface="微软雅黑" pitchFamily="34" charset="-122"/>
              <a:ea typeface="微软雅黑" pitchFamily="34" charset="-122"/>
              <a:cs typeface="Arial Unicode MS" pitchFamily="34" charset="-122"/>
            </a:endParaRPr>
          </a:p>
        </p:txBody>
      </p:sp>
      <p:pic>
        <p:nvPicPr>
          <p:cNvPr id="27652" name="Picture 4" descr="097ds"/>
          <p:cNvPicPr>
            <a:picLocks noChangeAspect="1" noChangeArrowheads="1"/>
          </p:cNvPicPr>
          <p:nvPr/>
        </p:nvPicPr>
        <p:blipFill>
          <a:blip r:embed="rId4" cstate="print"/>
          <a:srcRect t="20690" b="32758"/>
          <a:stretch>
            <a:fillRect/>
          </a:stretch>
        </p:blipFill>
        <p:spPr bwMode="auto">
          <a:xfrm>
            <a:off x="5134664" y="1828800"/>
            <a:ext cx="3475936" cy="1981200"/>
          </a:xfrm>
          <a:prstGeom prst="rect">
            <a:avLst/>
          </a:prstGeom>
          <a:noFill/>
          <a:ln w="9525">
            <a:solidFill>
              <a:schemeClr val="tx1"/>
            </a:solidFill>
            <a:miter lim="800000"/>
            <a:headEnd/>
            <a:tailEnd/>
          </a:ln>
        </p:spPr>
      </p:pic>
      <p:sp>
        <p:nvSpPr>
          <p:cNvPr id="27653"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pic>
        <p:nvPicPr>
          <p:cNvPr id="35842" name="Picture 2" descr="http://pic3.nipic.com/20090601/278413_090056032_2.jpg"/>
          <p:cNvPicPr>
            <a:picLocks noChangeAspect="1" noChangeArrowheads="1"/>
          </p:cNvPicPr>
          <p:nvPr/>
        </p:nvPicPr>
        <p:blipFill>
          <a:blip r:embed="rId5" cstate="print"/>
          <a:srcRect b="9692"/>
          <a:stretch>
            <a:fillRect/>
          </a:stretch>
        </p:blipFill>
        <p:spPr bwMode="auto">
          <a:xfrm>
            <a:off x="5105400" y="3962399"/>
            <a:ext cx="3538750" cy="2268883"/>
          </a:xfrm>
          <a:prstGeom prst="rect">
            <a:avLst/>
          </a:prstGeom>
          <a:noFill/>
        </p:spPr>
      </p:pic>
      <p:sp>
        <p:nvSpPr>
          <p:cNvPr id="8"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9"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p:txBody>
          <a:bodyPr/>
          <a:lstStyle/>
          <a:p>
            <a:pPr eaLnBrk="1" hangingPunct="1"/>
            <a:r>
              <a:rPr lang="zh-CN" altLang="en-US" sz="3200" dirty="0" smtClean="0">
                <a:solidFill>
                  <a:srgbClr val="0070C0"/>
                </a:solidFill>
              </a:rPr>
              <a:t>中粮概况</a:t>
            </a:r>
            <a:r>
              <a:rPr lang="en-US" altLang="zh-CN" sz="3200" dirty="0" smtClean="0">
                <a:solidFill>
                  <a:srgbClr val="0070C0"/>
                </a:solidFill>
              </a:rPr>
              <a:t>——</a:t>
            </a:r>
            <a:r>
              <a:rPr lang="zh-CN" altLang="en-US" sz="3200" dirty="0" smtClean="0">
                <a:solidFill>
                  <a:srgbClr val="0070C0"/>
                </a:solidFill>
              </a:rPr>
              <a:t>品牌</a:t>
            </a:r>
            <a:endParaRPr lang="zh-CN" altLang="en-US" sz="3200" dirty="0" smtClean="0">
              <a:solidFill>
                <a:srgbClr val="0070C0"/>
              </a:solidFill>
              <a:latin typeface="Arial Unicode MS" pitchFamily="34" charset="-122"/>
              <a:ea typeface="Arial Unicode MS" pitchFamily="34" charset="-122"/>
              <a:cs typeface="Arial Unicode MS" pitchFamily="34" charset="-122"/>
            </a:endParaRPr>
          </a:p>
        </p:txBody>
      </p:sp>
      <p:sp>
        <p:nvSpPr>
          <p:cNvPr id="22" name="矩形 21"/>
          <p:cNvSpPr/>
          <p:nvPr/>
        </p:nvSpPr>
        <p:spPr>
          <a:xfrm>
            <a:off x="654050" y="3148013"/>
            <a:ext cx="184150" cy="923925"/>
          </a:xfrm>
          <a:prstGeom prst="rect">
            <a:avLst/>
          </a:prstGeom>
          <a:noFill/>
        </p:spPr>
        <p:txBody>
          <a:bodyPr wrap="none">
            <a:spAutoFit/>
          </a:bodyPr>
          <a:lstStyle/>
          <a:p>
            <a:pPr algn="ctr">
              <a:defRPr/>
            </a:pPr>
            <a:endPar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ndParaRPr>
          </a:p>
        </p:txBody>
      </p:sp>
      <p:sp>
        <p:nvSpPr>
          <p:cNvPr id="24"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25" name="Oval 9"/>
          <p:cNvSpPr>
            <a:spLocks noChangeArrowheads="1"/>
          </p:cNvSpPr>
          <p:nvPr/>
        </p:nvSpPr>
        <p:spPr bwMode="auto">
          <a:xfrm>
            <a:off x="500063" y="2600325"/>
            <a:ext cx="3068637" cy="2867025"/>
          </a:xfrm>
          <a:prstGeom prst="ellipse">
            <a:avLst/>
          </a:prstGeom>
          <a:noFill/>
          <a:ln w="38100">
            <a:solidFill>
              <a:schemeClr val="folHlink">
                <a:alpha val="50195"/>
              </a:schemeClr>
            </a:solidFill>
            <a:round/>
            <a:headEnd/>
            <a:tailEnd/>
          </a:ln>
        </p:spPr>
        <p:txBody>
          <a:bodyPr wrap="none" anchor="ctr"/>
          <a:lstStyle/>
          <a:p>
            <a:endParaRPr lang="zh-CN" altLang="en-US" sz="2400">
              <a:solidFill>
                <a:srgbClr val="000000"/>
              </a:solidFill>
              <a:ea typeface="微软雅黑" pitchFamily="34" charset="-122"/>
            </a:endParaRPr>
          </a:p>
        </p:txBody>
      </p:sp>
      <p:sp>
        <p:nvSpPr>
          <p:cNvPr id="26" name="Oval 14"/>
          <p:cNvSpPr>
            <a:spLocks noChangeArrowheads="1"/>
          </p:cNvSpPr>
          <p:nvPr/>
        </p:nvSpPr>
        <p:spPr bwMode="auto">
          <a:xfrm>
            <a:off x="500063" y="2109788"/>
            <a:ext cx="5624512" cy="3821112"/>
          </a:xfrm>
          <a:prstGeom prst="ellipse">
            <a:avLst/>
          </a:prstGeom>
          <a:noFill/>
          <a:ln w="38100">
            <a:solidFill>
              <a:schemeClr val="folHlink">
                <a:alpha val="50195"/>
              </a:schemeClr>
            </a:solidFill>
            <a:round/>
            <a:headEnd/>
            <a:tailEnd/>
          </a:ln>
        </p:spPr>
        <p:txBody>
          <a:bodyPr wrap="none" anchor="ctr"/>
          <a:lstStyle/>
          <a:p>
            <a:endParaRPr lang="zh-CN" altLang="en-US" sz="2400">
              <a:solidFill>
                <a:srgbClr val="000000"/>
              </a:solidFill>
              <a:ea typeface="微软雅黑" pitchFamily="34" charset="-122"/>
            </a:endParaRPr>
          </a:p>
        </p:txBody>
      </p:sp>
      <p:sp>
        <p:nvSpPr>
          <p:cNvPr id="27" name="Oval 14"/>
          <p:cNvSpPr>
            <a:spLocks noChangeArrowheads="1"/>
          </p:cNvSpPr>
          <p:nvPr/>
        </p:nvSpPr>
        <p:spPr bwMode="auto">
          <a:xfrm>
            <a:off x="500063" y="1752600"/>
            <a:ext cx="7858125" cy="4572000"/>
          </a:xfrm>
          <a:prstGeom prst="ellipse">
            <a:avLst/>
          </a:prstGeom>
          <a:noFill/>
          <a:ln w="38100">
            <a:solidFill>
              <a:schemeClr val="folHlink">
                <a:alpha val="50195"/>
              </a:schemeClr>
            </a:solidFill>
            <a:round/>
            <a:headEnd/>
            <a:tailEnd/>
          </a:ln>
        </p:spPr>
        <p:txBody>
          <a:bodyPr wrap="none" anchor="ctr"/>
          <a:lstStyle/>
          <a:p>
            <a:endParaRPr lang="zh-CN" altLang="en-US" sz="2400">
              <a:solidFill>
                <a:srgbClr val="000000"/>
              </a:solidFill>
              <a:ea typeface="微软雅黑" pitchFamily="34" charset="-122"/>
            </a:endParaRPr>
          </a:p>
        </p:txBody>
      </p:sp>
      <p:pic>
        <p:nvPicPr>
          <p:cNvPr id="28" name="Picture 62" descr="中粮营销"/>
          <p:cNvPicPr>
            <a:picLocks noChangeAspect="1" noChangeArrowheads="1"/>
          </p:cNvPicPr>
          <p:nvPr/>
        </p:nvPicPr>
        <p:blipFill>
          <a:blip r:embed="rId2" cstate="print"/>
          <a:srcRect b="4330"/>
          <a:stretch>
            <a:fillRect/>
          </a:stretch>
        </p:blipFill>
        <p:spPr bwMode="auto">
          <a:xfrm>
            <a:off x="957263" y="2916238"/>
            <a:ext cx="1016000" cy="690562"/>
          </a:xfrm>
          <a:prstGeom prst="rect">
            <a:avLst/>
          </a:prstGeom>
          <a:noFill/>
          <a:ln w="9525">
            <a:noFill/>
            <a:miter lim="800000"/>
            <a:headEnd/>
            <a:tailEnd/>
          </a:ln>
        </p:spPr>
      </p:pic>
      <p:pic>
        <p:nvPicPr>
          <p:cNvPr id="29" name="图片 9" descr="091124-logo-XX.jpg"/>
          <p:cNvPicPr>
            <a:picLocks noChangeAspect="1"/>
          </p:cNvPicPr>
          <p:nvPr/>
        </p:nvPicPr>
        <p:blipFill>
          <a:blip r:embed="rId3" cstate="print"/>
          <a:srcRect/>
          <a:stretch>
            <a:fillRect/>
          </a:stretch>
        </p:blipFill>
        <p:spPr bwMode="auto">
          <a:xfrm>
            <a:off x="2162175" y="3062288"/>
            <a:ext cx="1147763" cy="500062"/>
          </a:xfrm>
          <a:prstGeom prst="rect">
            <a:avLst/>
          </a:prstGeom>
          <a:noFill/>
          <a:ln w="9525">
            <a:noFill/>
            <a:miter lim="800000"/>
            <a:headEnd/>
            <a:tailEnd/>
          </a:ln>
        </p:spPr>
      </p:pic>
      <p:pic>
        <p:nvPicPr>
          <p:cNvPr id="30" name="Picture 19" descr="logo"/>
          <p:cNvPicPr>
            <a:picLocks noChangeAspect="1" noChangeArrowheads="1"/>
          </p:cNvPicPr>
          <p:nvPr/>
        </p:nvPicPr>
        <p:blipFill>
          <a:blip r:embed="rId4" cstate="print">
            <a:clrChange>
              <a:clrFrom>
                <a:srgbClr val="FFFFFF"/>
              </a:clrFrom>
              <a:clrTo>
                <a:srgbClr val="FFFFFF">
                  <a:alpha val="0"/>
                </a:srgbClr>
              </a:clrTo>
            </a:clrChange>
          </a:blip>
          <a:srcRect l="25241" t="12947" r="20474" b="65494"/>
          <a:stretch>
            <a:fillRect/>
          </a:stretch>
        </p:blipFill>
        <p:spPr bwMode="auto">
          <a:xfrm>
            <a:off x="2198688" y="3536950"/>
            <a:ext cx="1214437" cy="666750"/>
          </a:xfrm>
          <a:prstGeom prst="rect">
            <a:avLst/>
          </a:prstGeom>
          <a:noFill/>
          <a:ln w="9525">
            <a:noFill/>
            <a:miter lim="800000"/>
            <a:headEnd/>
            <a:tailEnd/>
          </a:ln>
        </p:spPr>
      </p:pic>
      <p:pic>
        <p:nvPicPr>
          <p:cNvPr id="31" name="图片 11" descr="091124-logo-MN(1).jpg"/>
          <p:cNvPicPr>
            <a:picLocks noChangeAspect="1"/>
          </p:cNvPicPr>
          <p:nvPr/>
        </p:nvPicPr>
        <p:blipFill>
          <a:blip r:embed="rId5" cstate="print"/>
          <a:srcRect/>
          <a:stretch>
            <a:fillRect/>
          </a:stretch>
        </p:blipFill>
        <p:spPr bwMode="auto">
          <a:xfrm>
            <a:off x="738188" y="3683000"/>
            <a:ext cx="1285875" cy="873125"/>
          </a:xfrm>
          <a:prstGeom prst="rect">
            <a:avLst/>
          </a:prstGeom>
          <a:noFill/>
          <a:ln w="9525">
            <a:noFill/>
            <a:miter lim="800000"/>
            <a:headEnd/>
            <a:tailEnd/>
          </a:ln>
        </p:spPr>
      </p:pic>
      <p:pic>
        <p:nvPicPr>
          <p:cNvPr id="32" name="Picture 2"/>
          <p:cNvPicPr>
            <a:picLocks noChangeAspect="1" noChangeArrowheads="1"/>
          </p:cNvPicPr>
          <p:nvPr/>
        </p:nvPicPr>
        <p:blipFill>
          <a:blip r:embed="rId6" cstate="print"/>
          <a:srcRect/>
          <a:stretch>
            <a:fillRect/>
          </a:stretch>
        </p:blipFill>
        <p:spPr bwMode="auto">
          <a:xfrm>
            <a:off x="920750" y="4486275"/>
            <a:ext cx="1114425" cy="714375"/>
          </a:xfrm>
          <a:prstGeom prst="rect">
            <a:avLst/>
          </a:prstGeom>
          <a:noFill/>
          <a:ln w="9525">
            <a:noFill/>
            <a:miter lim="800000"/>
            <a:headEnd/>
            <a:tailEnd/>
          </a:ln>
        </p:spPr>
      </p:pic>
      <p:pic>
        <p:nvPicPr>
          <p:cNvPr id="33" name="Picture 65" descr="长城 拷贝"/>
          <p:cNvPicPr>
            <a:picLocks noChangeAspect="1" noChangeArrowheads="1"/>
          </p:cNvPicPr>
          <p:nvPr/>
        </p:nvPicPr>
        <p:blipFill>
          <a:blip r:embed="rId7" cstate="print"/>
          <a:srcRect/>
          <a:stretch>
            <a:fillRect/>
          </a:stretch>
        </p:blipFill>
        <p:spPr bwMode="auto">
          <a:xfrm>
            <a:off x="3074988" y="2039938"/>
            <a:ext cx="1435100" cy="714375"/>
          </a:xfrm>
          <a:prstGeom prst="rect">
            <a:avLst/>
          </a:prstGeom>
          <a:noFill/>
          <a:ln w="9525">
            <a:noFill/>
            <a:miter lim="800000"/>
            <a:headEnd/>
            <a:tailEnd/>
          </a:ln>
        </p:spPr>
      </p:pic>
      <p:pic>
        <p:nvPicPr>
          <p:cNvPr id="34" name="Picture 63" descr="2004金帝LOGO"/>
          <p:cNvPicPr>
            <a:picLocks noChangeAspect="1" noChangeArrowheads="1"/>
          </p:cNvPicPr>
          <p:nvPr/>
        </p:nvPicPr>
        <p:blipFill>
          <a:blip r:embed="rId8" cstate="print"/>
          <a:srcRect/>
          <a:stretch>
            <a:fillRect/>
          </a:stretch>
        </p:blipFill>
        <p:spPr bwMode="auto">
          <a:xfrm>
            <a:off x="4316413" y="2770188"/>
            <a:ext cx="1387475" cy="522287"/>
          </a:xfrm>
          <a:prstGeom prst="rect">
            <a:avLst/>
          </a:prstGeom>
          <a:noFill/>
          <a:ln w="9525">
            <a:noFill/>
            <a:miter lim="800000"/>
            <a:headEnd/>
            <a:tailEnd/>
          </a:ln>
        </p:spPr>
      </p:pic>
      <p:pic>
        <p:nvPicPr>
          <p:cNvPr id="35" name="Picture 71" descr="中茶标志（竖式）"/>
          <p:cNvPicPr>
            <a:picLocks noChangeAspect="1" noChangeArrowheads="1"/>
          </p:cNvPicPr>
          <p:nvPr/>
        </p:nvPicPr>
        <p:blipFill>
          <a:blip r:embed="rId9" cstate="print"/>
          <a:srcRect/>
          <a:stretch>
            <a:fillRect/>
          </a:stretch>
        </p:blipFill>
        <p:spPr bwMode="auto">
          <a:xfrm>
            <a:off x="5484813" y="3427413"/>
            <a:ext cx="547687" cy="736600"/>
          </a:xfrm>
          <a:prstGeom prst="rect">
            <a:avLst/>
          </a:prstGeom>
          <a:noFill/>
          <a:ln w="9525">
            <a:noFill/>
            <a:miter lim="800000"/>
            <a:headEnd/>
            <a:tailEnd/>
          </a:ln>
        </p:spPr>
      </p:pic>
      <p:pic>
        <p:nvPicPr>
          <p:cNvPr id="36" name="Picture 2" descr="E:\中粮\外形物料\logo及产品图\屯河无底色标.jpg"/>
          <p:cNvPicPr>
            <a:picLocks noChangeAspect="1" noChangeArrowheads="1"/>
          </p:cNvPicPr>
          <p:nvPr/>
        </p:nvPicPr>
        <p:blipFill>
          <a:blip r:embed="rId10" cstate="print"/>
          <a:srcRect l="15192" t="8704" r="2" b="12961"/>
          <a:stretch>
            <a:fillRect/>
          </a:stretch>
        </p:blipFill>
        <p:spPr bwMode="auto">
          <a:xfrm>
            <a:off x="4097338" y="5362575"/>
            <a:ext cx="928687" cy="642938"/>
          </a:xfrm>
          <a:prstGeom prst="rect">
            <a:avLst/>
          </a:prstGeom>
          <a:noFill/>
          <a:ln w="9525">
            <a:noFill/>
            <a:miter lim="800000"/>
            <a:headEnd/>
            <a:tailEnd/>
          </a:ln>
        </p:spPr>
      </p:pic>
      <p:pic>
        <p:nvPicPr>
          <p:cNvPr id="37" name="Picture 2"/>
          <p:cNvPicPr>
            <a:picLocks noChangeAspect="1" noChangeArrowheads="1"/>
          </p:cNvPicPr>
          <p:nvPr/>
        </p:nvPicPr>
        <p:blipFill>
          <a:blip r:embed="rId11" cstate="print"/>
          <a:srcRect/>
          <a:stretch>
            <a:fillRect/>
          </a:stretch>
        </p:blipFill>
        <p:spPr bwMode="auto">
          <a:xfrm>
            <a:off x="2782888" y="5581650"/>
            <a:ext cx="1123950" cy="523875"/>
          </a:xfrm>
          <a:prstGeom prst="rect">
            <a:avLst/>
          </a:prstGeom>
          <a:noFill/>
          <a:ln w="9525">
            <a:noFill/>
            <a:miter lim="800000"/>
            <a:headEnd/>
            <a:tailEnd/>
          </a:ln>
        </p:spPr>
      </p:pic>
      <p:pic>
        <p:nvPicPr>
          <p:cNvPr id="38" name="Picture 70" descr="大悦城"/>
          <p:cNvPicPr>
            <a:picLocks noChangeAspect="1" noChangeArrowheads="1"/>
          </p:cNvPicPr>
          <p:nvPr/>
        </p:nvPicPr>
        <p:blipFill>
          <a:blip r:embed="rId12" cstate="print"/>
          <a:srcRect/>
          <a:stretch>
            <a:fillRect/>
          </a:stretch>
        </p:blipFill>
        <p:spPr bwMode="auto">
          <a:xfrm>
            <a:off x="7493000" y="3573463"/>
            <a:ext cx="1263650" cy="469900"/>
          </a:xfrm>
          <a:prstGeom prst="rect">
            <a:avLst/>
          </a:prstGeom>
          <a:noFill/>
          <a:ln w="9525">
            <a:noFill/>
            <a:miter lim="800000"/>
            <a:headEnd/>
            <a:tailEnd/>
          </a:ln>
        </p:spPr>
      </p:pic>
      <p:pic>
        <p:nvPicPr>
          <p:cNvPr id="39" name="Picture 75" descr="公司标志1"/>
          <p:cNvPicPr>
            <a:picLocks noChangeAspect="1" noChangeArrowheads="1"/>
          </p:cNvPicPr>
          <p:nvPr/>
        </p:nvPicPr>
        <p:blipFill>
          <a:blip r:embed="rId13" cstate="print"/>
          <a:srcRect/>
          <a:stretch>
            <a:fillRect/>
          </a:stretch>
        </p:blipFill>
        <p:spPr bwMode="auto">
          <a:xfrm>
            <a:off x="6981825" y="2332038"/>
            <a:ext cx="720725" cy="877887"/>
          </a:xfrm>
          <a:prstGeom prst="rect">
            <a:avLst/>
          </a:prstGeom>
          <a:noFill/>
          <a:ln w="9525">
            <a:noFill/>
            <a:miter lim="800000"/>
            <a:headEnd/>
            <a:tailEnd/>
          </a:ln>
        </p:spPr>
      </p:pic>
      <p:pic>
        <p:nvPicPr>
          <p:cNvPr id="40" name="Picture 64" descr="GOLD GIH Logo  "/>
          <p:cNvPicPr>
            <a:picLocks noChangeAspect="1" noChangeArrowheads="1"/>
          </p:cNvPicPr>
          <p:nvPr/>
        </p:nvPicPr>
        <p:blipFill>
          <a:blip r:embed="rId14" cstate="print"/>
          <a:srcRect l="18158" t="8147" r="21272" b="35005"/>
          <a:stretch>
            <a:fillRect/>
          </a:stretch>
        </p:blipFill>
        <p:spPr bwMode="auto">
          <a:xfrm>
            <a:off x="6397625" y="5508625"/>
            <a:ext cx="1066800" cy="498475"/>
          </a:xfrm>
          <a:prstGeom prst="rect">
            <a:avLst/>
          </a:prstGeom>
          <a:noFill/>
          <a:ln w="9525">
            <a:noFill/>
            <a:miter lim="800000"/>
            <a:headEnd/>
            <a:tailEnd/>
          </a:ln>
        </p:spPr>
      </p:pic>
      <p:pic>
        <p:nvPicPr>
          <p:cNvPr id="41" name="Picture 69" descr="4-colour Version "/>
          <p:cNvPicPr>
            <a:picLocks noChangeAspect="1" noChangeArrowheads="1"/>
          </p:cNvPicPr>
          <p:nvPr/>
        </p:nvPicPr>
        <p:blipFill>
          <a:blip r:embed="rId15" cstate="print"/>
          <a:srcRect/>
          <a:stretch>
            <a:fillRect/>
          </a:stretch>
        </p:blipFill>
        <p:spPr bwMode="auto">
          <a:xfrm>
            <a:off x="7566025" y="4449763"/>
            <a:ext cx="704850" cy="833437"/>
          </a:xfrm>
          <a:prstGeom prst="rect">
            <a:avLst/>
          </a:prstGeom>
          <a:noFill/>
          <a:ln w="9525">
            <a:noFill/>
            <a:miter lim="800000"/>
            <a:headEnd/>
            <a:tailEnd/>
          </a:ln>
        </p:spPr>
      </p:pic>
      <p:pic>
        <p:nvPicPr>
          <p:cNvPr id="42" name="Picture 68" descr="雪莲"/>
          <p:cNvPicPr>
            <a:picLocks noChangeAspect="1" noChangeArrowheads="1"/>
          </p:cNvPicPr>
          <p:nvPr/>
        </p:nvPicPr>
        <p:blipFill>
          <a:blip r:embed="rId16" cstate="print"/>
          <a:srcRect/>
          <a:stretch>
            <a:fillRect/>
          </a:stretch>
        </p:blipFill>
        <p:spPr bwMode="auto">
          <a:xfrm>
            <a:off x="5557838" y="1966913"/>
            <a:ext cx="1785937" cy="258762"/>
          </a:xfrm>
          <a:prstGeom prst="rect">
            <a:avLst/>
          </a:prstGeom>
          <a:noFill/>
          <a:ln w="9525">
            <a:noFill/>
            <a:miter lim="800000"/>
            <a:headEnd/>
            <a:tailEnd/>
          </a:ln>
        </p:spPr>
      </p:pic>
      <p:pic>
        <p:nvPicPr>
          <p:cNvPr id="43" name="内容占位符 4" descr="091228WWK.jpg"/>
          <p:cNvPicPr>
            <a:picLocks noGrp="1" noChangeAspect="1"/>
          </p:cNvPicPr>
          <p:nvPr>
            <p:ph idx="4294967295"/>
          </p:nvPr>
        </p:nvPicPr>
        <p:blipFill>
          <a:blip r:embed="rId17" cstate="print"/>
          <a:srcRect/>
          <a:stretch>
            <a:fillRect/>
          </a:stretch>
        </p:blipFill>
        <p:spPr>
          <a:xfrm>
            <a:off x="2162175" y="4194175"/>
            <a:ext cx="874713" cy="993775"/>
          </a:xfrm>
        </p:spPr>
      </p:pic>
      <p:pic>
        <p:nvPicPr>
          <p:cNvPr id="44" name="图片 24" descr="091124-logo-LOHAS.jpg"/>
          <p:cNvPicPr>
            <a:picLocks noChangeAspect="1"/>
          </p:cNvPicPr>
          <p:nvPr/>
        </p:nvPicPr>
        <p:blipFill>
          <a:blip r:embed="rId18" cstate="print"/>
          <a:srcRect/>
          <a:stretch>
            <a:fillRect/>
          </a:stretch>
        </p:blipFill>
        <p:spPr bwMode="auto">
          <a:xfrm>
            <a:off x="5010150" y="4376738"/>
            <a:ext cx="1036638" cy="873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CN" altLang="en-US" sz="3600" smtClean="0">
                <a:solidFill>
                  <a:srgbClr val="0070C0"/>
                </a:solidFill>
              </a:rPr>
              <a:t>目录</a:t>
            </a:r>
          </a:p>
        </p:txBody>
      </p:sp>
      <p:grpSp>
        <p:nvGrpSpPr>
          <p:cNvPr id="2" name="Group 23"/>
          <p:cNvGrpSpPr>
            <a:grpSpLocks/>
          </p:cNvGrpSpPr>
          <p:nvPr/>
        </p:nvGrpSpPr>
        <p:grpSpPr bwMode="auto">
          <a:xfrm>
            <a:off x="1143000" y="2819400"/>
            <a:ext cx="6931025" cy="1474788"/>
            <a:chOff x="482" y="1395"/>
            <a:chExt cx="4366" cy="929"/>
          </a:xfrm>
        </p:grpSpPr>
        <p:sp>
          <p:nvSpPr>
            <p:cNvPr id="13316" name="Rectangle 4"/>
            <p:cNvSpPr>
              <a:spLocks noChangeArrowheads="1"/>
            </p:cNvSpPr>
            <p:nvPr/>
          </p:nvSpPr>
          <p:spPr bwMode="auto">
            <a:xfrm>
              <a:off x="482" y="1395"/>
              <a:ext cx="676" cy="387"/>
            </a:xfrm>
            <a:prstGeom prst="rect">
              <a:avLst/>
            </a:prstGeom>
            <a:solidFill>
              <a:schemeClr val="bg2"/>
            </a:solidFill>
            <a:ln w="6350">
              <a:noFill/>
              <a:miter lim="800000"/>
              <a:headEnd/>
              <a:tailEnd/>
            </a:ln>
          </p:spPr>
          <p:txBody>
            <a:bodyPr lIns="0" tIns="0" rIns="0" bIns="0" anchor="ctr"/>
            <a:lstStyle/>
            <a:p>
              <a:pPr algn="ctr">
                <a:defRPr/>
              </a:pPr>
              <a:r>
                <a:rPr lang="en-US" altLang="zh-CN" sz="2800" dirty="0">
                  <a:solidFill>
                    <a:schemeClr val="accent3"/>
                  </a:solidFill>
                  <a:latin typeface="黑体" pitchFamily="2" charset="-122"/>
                  <a:ea typeface="黑体" pitchFamily="2" charset="-122"/>
                </a:rPr>
                <a:t>1</a:t>
              </a:r>
            </a:p>
          </p:txBody>
        </p:sp>
        <p:sp>
          <p:nvSpPr>
            <p:cNvPr id="29702" name="Freeform 7"/>
            <p:cNvSpPr>
              <a:spLocks/>
            </p:cNvSpPr>
            <p:nvPr/>
          </p:nvSpPr>
          <p:spPr bwMode="auto">
            <a:xfrm>
              <a:off x="1225" y="1396"/>
              <a:ext cx="3524" cy="271"/>
            </a:xfrm>
            <a:custGeom>
              <a:avLst/>
              <a:gdLst>
                <a:gd name="T0" fmla="*/ 0 w 1720"/>
                <a:gd name="T1" fmla="*/ 0 h 1961"/>
                <a:gd name="T2" fmla="*/ 2147483647 w 1720"/>
                <a:gd name="T3" fmla="*/ 0 h 1961"/>
                <a:gd name="T4" fmla="*/ 2147483647 w 1720"/>
                <a:gd name="T5" fmla="*/ 0 h 1961"/>
                <a:gd name="T6" fmla="*/ 0 60000 65536"/>
                <a:gd name="T7" fmla="*/ 0 60000 65536"/>
                <a:gd name="T8" fmla="*/ 0 60000 65536"/>
                <a:gd name="T9" fmla="*/ 0 w 1720"/>
                <a:gd name="T10" fmla="*/ 0 h 1961"/>
                <a:gd name="T11" fmla="*/ 1720 w 1720"/>
                <a:gd name="T12" fmla="*/ 1961 h 1961"/>
              </a:gdLst>
              <a:ahLst/>
              <a:cxnLst>
                <a:cxn ang="T6">
                  <a:pos x="T0" y="T1"/>
                </a:cxn>
                <a:cxn ang="T7">
                  <a:pos x="T2" y="T3"/>
                </a:cxn>
                <a:cxn ang="T8">
                  <a:pos x="T4" y="T5"/>
                </a:cxn>
              </a:cxnLst>
              <a:rect l="T9" t="T10" r="T11" b="T12"/>
              <a:pathLst>
                <a:path w="1720" h="1961">
                  <a:moveTo>
                    <a:pt x="0" y="0"/>
                  </a:moveTo>
                  <a:lnTo>
                    <a:pt x="1720" y="0"/>
                  </a:lnTo>
                  <a:lnTo>
                    <a:pt x="1720" y="1961"/>
                  </a:lnTo>
                </a:path>
              </a:pathLst>
            </a:custGeom>
            <a:noFill/>
            <a:ln w="22225">
              <a:solidFill>
                <a:schemeClr val="bg2"/>
              </a:solidFill>
              <a:round/>
              <a:headEnd/>
              <a:tailEnd/>
            </a:ln>
          </p:spPr>
          <p:txBody>
            <a:bodyPr lIns="0" tIns="0" rIns="0" bIns="0" anchor="ctr">
              <a:spAutoFit/>
            </a:bodyPr>
            <a:lstStyle/>
            <a:p>
              <a:endParaRPr lang="zh-CN" altLang="en-US"/>
            </a:p>
          </p:txBody>
        </p:sp>
        <p:sp>
          <p:nvSpPr>
            <p:cNvPr id="13318" name="Rectangle 8"/>
            <p:cNvSpPr>
              <a:spLocks noChangeArrowheads="1"/>
            </p:cNvSpPr>
            <p:nvPr/>
          </p:nvSpPr>
          <p:spPr bwMode="auto">
            <a:xfrm>
              <a:off x="482" y="1938"/>
              <a:ext cx="676" cy="386"/>
            </a:xfrm>
            <a:prstGeom prst="rect">
              <a:avLst/>
            </a:prstGeom>
            <a:solidFill>
              <a:srgbClr val="0070C0"/>
            </a:solidFill>
            <a:ln w="6350">
              <a:noFill/>
              <a:miter lim="800000"/>
              <a:headEnd/>
              <a:tailEnd/>
            </a:ln>
          </p:spPr>
          <p:txBody>
            <a:bodyPr lIns="0" tIns="0" rIns="0" bIns="0" anchor="ctr"/>
            <a:lstStyle/>
            <a:p>
              <a:pPr algn="ctr">
                <a:defRPr/>
              </a:pPr>
              <a:r>
                <a:rPr lang="en-US" altLang="zh-CN" sz="2800" dirty="0">
                  <a:solidFill>
                    <a:schemeClr val="accent3"/>
                  </a:solidFill>
                  <a:latin typeface="黑体" pitchFamily="2" charset="-122"/>
                  <a:ea typeface="黑体" pitchFamily="2" charset="-122"/>
                </a:rPr>
                <a:t>2</a:t>
              </a:r>
            </a:p>
          </p:txBody>
        </p:sp>
        <p:sp>
          <p:nvSpPr>
            <p:cNvPr id="29704" name="Freeform 11"/>
            <p:cNvSpPr>
              <a:spLocks/>
            </p:cNvSpPr>
            <p:nvPr/>
          </p:nvSpPr>
          <p:spPr bwMode="auto">
            <a:xfrm>
              <a:off x="1225" y="1932"/>
              <a:ext cx="3524" cy="271"/>
            </a:xfrm>
            <a:custGeom>
              <a:avLst/>
              <a:gdLst>
                <a:gd name="T0" fmla="*/ 0 w 1720"/>
                <a:gd name="T1" fmla="*/ 0 h 1961"/>
                <a:gd name="T2" fmla="*/ 2147483647 w 1720"/>
                <a:gd name="T3" fmla="*/ 0 h 1961"/>
                <a:gd name="T4" fmla="*/ 2147483647 w 1720"/>
                <a:gd name="T5" fmla="*/ 0 h 1961"/>
                <a:gd name="T6" fmla="*/ 0 60000 65536"/>
                <a:gd name="T7" fmla="*/ 0 60000 65536"/>
                <a:gd name="T8" fmla="*/ 0 60000 65536"/>
                <a:gd name="T9" fmla="*/ 0 w 1720"/>
                <a:gd name="T10" fmla="*/ 0 h 1961"/>
                <a:gd name="T11" fmla="*/ 1720 w 1720"/>
                <a:gd name="T12" fmla="*/ 1961 h 1961"/>
              </a:gdLst>
              <a:ahLst/>
              <a:cxnLst>
                <a:cxn ang="T6">
                  <a:pos x="T0" y="T1"/>
                </a:cxn>
                <a:cxn ang="T7">
                  <a:pos x="T2" y="T3"/>
                </a:cxn>
                <a:cxn ang="T8">
                  <a:pos x="T4" y="T5"/>
                </a:cxn>
              </a:cxnLst>
              <a:rect l="T9" t="T10" r="T11" b="T12"/>
              <a:pathLst>
                <a:path w="1720" h="1961">
                  <a:moveTo>
                    <a:pt x="0" y="0"/>
                  </a:moveTo>
                  <a:lnTo>
                    <a:pt x="1720" y="0"/>
                  </a:lnTo>
                  <a:lnTo>
                    <a:pt x="1720" y="1961"/>
                  </a:lnTo>
                </a:path>
              </a:pathLst>
            </a:custGeom>
            <a:noFill/>
            <a:ln w="22225">
              <a:solidFill>
                <a:srgbClr val="0070C0"/>
              </a:solidFill>
              <a:round/>
              <a:headEnd/>
              <a:tailEnd/>
            </a:ln>
          </p:spPr>
          <p:txBody>
            <a:bodyPr lIns="0" tIns="0" rIns="0" bIns="0" anchor="ctr">
              <a:spAutoFit/>
            </a:bodyPr>
            <a:lstStyle/>
            <a:p>
              <a:endParaRPr lang="zh-CN" altLang="en-US"/>
            </a:p>
          </p:txBody>
        </p:sp>
        <p:sp>
          <p:nvSpPr>
            <p:cNvPr id="29705" name="Text Box 19"/>
            <p:cNvSpPr txBox="1">
              <a:spLocks noChangeArrowheads="1"/>
            </p:cNvSpPr>
            <p:nvPr/>
          </p:nvSpPr>
          <p:spPr bwMode="auto">
            <a:xfrm>
              <a:off x="1254" y="1440"/>
              <a:ext cx="3498" cy="330"/>
            </a:xfrm>
            <a:prstGeom prst="rect">
              <a:avLst/>
            </a:prstGeom>
            <a:noFill/>
            <a:ln w="9525">
              <a:noFill/>
              <a:miter lim="800000"/>
              <a:headEnd/>
              <a:tailEnd/>
            </a:ln>
          </p:spPr>
          <p:txBody>
            <a:bodyPr>
              <a:spAutoFit/>
            </a:bodyPr>
            <a:lstStyle/>
            <a:p>
              <a:pPr>
                <a:spcBef>
                  <a:spcPct val="50000"/>
                </a:spcBef>
              </a:pPr>
              <a:r>
                <a:rPr lang="zh-CN" altLang="en-US" sz="2800">
                  <a:solidFill>
                    <a:schemeClr val="bg2"/>
                  </a:solidFill>
                  <a:ea typeface="黑体" pitchFamily="2" charset="-122"/>
                </a:rPr>
                <a:t>中粮概况</a:t>
              </a:r>
            </a:p>
          </p:txBody>
        </p:sp>
        <p:sp>
          <p:nvSpPr>
            <p:cNvPr id="29706" name="Text Box 20"/>
            <p:cNvSpPr txBox="1">
              <a:spLocks noChangeArrowheads="1"/>
            </p:cNvSpPr>
            <p:nvPr/>
          </p:nvSpPr>
          <p:spPr bwMode="auto">
            <a:xfrm>
              <a:off x="1254" y="1953"/>
              <a:ext cx="3594" cy="330"/>
            </a:xfrm>
            <a:prstGeom prst="rect">
              <a:avLst/>
            </a:prstGeom>
            <a:noFill/>
            <a:ln w="9525">
              <a:noFill/>
              <a:miter lim="800000"/>
              <a:headEnd/>
              <a:tailEnd/>
            </a:ln>
          </p:spPr>
          <p:txBody>
            <a:bodyPr>
              <a:spAutoFit/>
            </a:bodyPr>
            <a:lstStyle/>
            <a:p>
              <a:pPr>
                <a:spcBef>
                  <a:spcPct val="50000"/>
                </a:spcBef>
              </a:pPr>
              <a:r>
                <a:rPr lang="zh-CN" altLang="en-US" sz="2800">
                  <a:solidFill>
                    <a:srgbClr val="0070C0"/>
                  </a:solidFill>
                  <a:ea typeface="黑体" pitchFamily="2" charset="-122"/>
                  <a:cs typeface="Times New Roman" pitchFamily="18" charset="0"/>
                </a:rPr>
                <a:t>研究院简介</a:t>
              </a:r>
            </a:p>
          </p:txBody>
        </p:sp>
      </p:grpSp>
      <p:sp>
        <p:nvSpPr>
          <p:cNvPr id="11"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46050" cy="158750"/>
        </p:xfrm>
        <a:graphic>
          <a:graphicData uri="http://schemas.openxmlformats.org/presentationml/2006/ole">
            <p:oleObj spid="_x0000_s2050" name="think-cell Slide" r:id="rId6" imgW="0" imgH="0" progId="">
              <p:embed/>
            </p:oleObj>
          </a:graphicData>
        </a:graphic>
      </p:graphicFrame>
      <p:sp>
        <p:nvSpPr>
          <p:cNvPr id="2052" name="Rectangle 4"/>
          <p:cNvSpPr>
            <a:spLocks noChangeArrowheads="1"/>
          </p:cNvSpPr>
          <p:nvPr/>
        </p:nvSpPr>
        <p:spPr bwMode="auto">
          <a:xfrm>
            <a:off x="304800" y="1752600"/>
            <a:ext cx="8534400" cy="1275698"/>
          </a:xfrm>
          <a:prstGeom prst="rect">
            <a:avLst/>
          </a:prstGeom>
          <a:solidFill>
            <a:srgbClr val="0070C0"/>
          </a:solidFill>
          <a:ln w="12700">
            <a:noFill/>
            <a:miter lim="800000"/>
            <a:headEnd/>
            <a:tailEnd/>
          </a:ln>
        </p:spPr>
        <p:txBody>
          <a:bodyPr wrap="square" lIns="0" tIns="144000" rIns="0" bIns="144000" anchor="ctr">
            <a:spAutoFit/>
          </a:bodyPr>
          <a:lstStyle/>
          <a:p>
            <a:pPr algn="ctr" defTabSz="898525" eaLnBrk="0" hangingPunct="0"/>
            <a:r>
              <a:rPr lang="zh-CN" altLang="en-US" sz="3200" dirty="0">
                <a:solidFill>
                  <a:schemeClr val="bg1"/>
                </a:solidFill>
                <a:latin typeface="微软雅黑" pitchFamily="34" charset="-122"/>
                <a:ea typeface="微软雅黑" pitchFamily="34" charset="-122"/>
              </a:rPr>
              <a:t>推动集团的组织和文化创新</a:t>
            </a:r>
          </a:p>
          <a:p>
            <a:pPr algn="ctr" defTabSz="898525" eaLnBrk="0" hangingPunct="0"/>
            <a:r>
              <a:rPr lang="zh-CN" altLang="en-US" sz="3200" dirty="0">
                <a:solidFill>
                  <a:schemeClr val="bg1"/>
                </a:solidFill>
                <a:latin typeface="微软雅黑" pitchFamily="34" charset="-122"/>
                <a:ea typeface="微软雅黑" pitchFamily="34" charset="-122"/>
              </a:rPr>
              <a:t>成为产品创新驱动型企业</a:t>
            </a:r>
          </a:p>
        </p:txBody>
      </p:sp>
      <p:sp>
        <p:nvSpPr>
          <p:cNvPr id="8" name="Rectangle 71"/>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spcBef>
                <a:spcPct val="50000"/>
              </a:spcBef>
            </a:pPr>
            <a:r>
              <a:rPr lang="zh-CN" altLang="en-US" sz="3200">
                <a:solidFill>
                  <a:srgbClr val="0070C0"/>
                </a:solidFill>
                <a:ea typeface="黑体" pitchFamily="2" charset="-122"/>
              </a:rPr>
              <a:t>研究院简介</a:t>
            </a:r>
          </a:p>
        </p:txBody>
      </p:sp>
      <p:sp>
        <p:nvSpPr>
          <p:cNvPr id="9" name="Rectangle 6"/>
          <p:cNvSpPr>
            <a:spLocks noChangeArrowheads="1"/>
          </p:cNvSpPr>
          <p:nvPr>
            <p:custDataLst>
              <p:tags r:id="rId2"/>
            </p:custDataLst>
          </p:nvPr>
        </p:nvSpPr>
        <p:spPr bwMode="auto">
          <a:xfrm>
            <a:off x="304800" y="4576763"/>
            <a:ext cx="8534400" cy="1976437"/>
          </a:xfrm>
          <a:prstGeom prst="rect">
            <a:avLst/>
          </a:prstGeom>
          <a:solidFill>
            <a:schemeClr val="bg1"/>
          </a:solidFill>
          <a:ln w="12700" algn="ctr">
            <a:noFill/>
            <a:miter lim="800000"/>
            <a:headEnd/>
            <a:tailEnd/>
          </a:ln>
        </p:spPr>
        <p:txBody>
          <a:bodyPr lIns="89990" tIns="89990" rIns="89990" bIns="46795"/>
          <a:lstStyle/>
          <a:p>
            <a:pPr marL="358775" lvl="1" indent="-3175" defTabSz="898525" eaLnBrk="0" hangingPunct="0">
              <a:lnSpc>
                <a:spcPct val="150000"/>
              </a:lnSpc>
              <a:spcBef>
                <a:spcPts val="0"/>
              </a:spcBef>
              <a:buClr>
                <a:srgbClr val="004785"/>
              </a:buClr>
              <a:defRPr/>
            </a:pPr>
            <a:r>
              <a:rPr lang="zh-CN" altLang="en-US" sz="2800" b="1" dirty="0">
                <a:solidFill>
                  <a:srgbClr val="0000CC"/>
                </a:solidFill>
                <a:latin typeface="微软雅黑" pitchFamily="34" charset="-122"/>
                <a:ea typeface="微软雅黑" pitchFamily="34" charset="-122"/>
              </a:rPr>
              <a:t>中粮营养健康研究院定位</a:t>
            </a:r>
            <a:r>
              <a:rPr lang="en-US" altLang="zh-CN" sz="2800" b="1" dirty="0">
                <a:solidFill>
                  <a:srgbClr val="0000CC"/>
                </a:solidFill>
                <a:latin typeface="微软雅黑" pitchFamily="34" charset="-122"/>
                <a:ea typeface="微软雅黑" pitchFamily="34" charset="-122"/>
              </a:rPr>
              <a:t>: </a:t>
            </a:r>
          </a:p>
          <a:p>
            <a:pPr marL="355600" lvl="1" indent="95250" defTabSz="898525" eaLnBrk="0" hangingPunct="0">
              <a:lnSpc>
                <a:spcPct val="150000"/>
              </a:lnSpc>
              <a:spcBef>
                <a:spcPts val="0"/>
              </a:spcBef>
              <a:buClr>
                <a:srgbClr val="004785"/>
              </a:buClr>
              <a:defRPr/>
            </a:pPr>
            <a:r>
              <a:rPr lang="zh-CN" altLang="en-US" sz="2300" dirty="0">
                <a:latin typeface="微软雅黑" pitchFamily="34" charset="-122"/>
                <a:ea typeface="微软雅黑" pitchFamily="34" charset="-122"/>
              </a:rPr>
              <a:t>    国内首家以企业为主体的、针对中国人的营养需求和代谢机制进行系统性研究以实现国人健康诉求的研发中心。</a:t>
            </a:r>
            <a:endParaRPr lang="zh-CN" altLang="en-GB" sz="2300" dirty="0">
              <a:solidFill>
                <a:srgbClr val="004785"/>
              </a:solidFill>
              <a:latin typeface="微软雅黑" pitchFamily="34" charset="-122"/>
              <a:ea typeface="微软雅黑" pitchFamily="34" charset="-122"/>
            </a:endParaRPr>
          </a:p>
        </p:txBody>
      </p:sp>
      <p:sp>
        <p:nvSpPr>
          <p:cNvPr id="1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1" name="矩形 14"/>
          <p:cNvSpPr>
            <a:spLocks noChangeArrowheads="1"/>
          </p:cNvSpPr>
          <p:nvPr>
            <p:custDataLst>
              <p:tags r:id="rId3"/>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
        <p:nvSpPr>
          <p:cNvPr id="12" name="等腰三角形 11"/>
          <p:cNvSpPr/>
          <p:nvPr/>
        </p:nvSpPr>
        <p:spPr>
          <a:xfrm>
            <a:off x="1828800" y="3124200"/>
            <a:ext cx="5638800" cy="1371600"/>
          </a:xfrm>
          <a:prstGeom prs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
          <p:cNvSpPr>
            <a:spLocks noChangeArrowheads="1"/>
          </p:cNvSpPr>
          <p:nvPr/>
        </p:nvSpPr>
        <p:spPr bwMode="auto">
          <a:xfrm>
            <a:off x="3505200" y="3592411"/>
            <a:ext cx="2362200" cy="598589"/>
          </a:xfrm>
          <a:prstGeom prst="rect">
            <a:avLst/>
          </a:prstGeom>
          <a:noFill/>
          <a:ln w="12700">
            <a:noFill/>
            <a:miter lim="800000"/>
            <a:headEnd/>
            <a:tailEnd/>
          </a:ln>
        </p:spPr>
        <p:txBody>
          <a:bodyPr wrap="square" lIns="0" tIns="144000" rIns="0" bIns="144000" anchor="ctr">
            <a:spAutoFit/>
          </a:bodyPr>
          <a:lstStyle/>
          <a:p>
            <a:pPr algn="ctr" defTabSz="898525" eaLnBrk="0" hangingPunct="0"/>
            <a:r>
              <a:rPr lang="zh-CN" altLang="en-US" sz="2000" dirty="0" smtClean="0">
                <a:latin typeface="微软雅黑" pitchFamily="34" charset="-122"/>
                <a:ea typeface="微软雅黑" pitchFamily="34" charset="-122"/>
              </a:rPr>
              <a:t>科技管理、研发创新</a:t>
            </a:r>
            <a:endParaRPr lang="zh-CN" altLang="en-US" sz="2000"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defRPr/>
            </a:pPr>
            <a:r>
              <a:rPr lang="zh-CN" altLang="en-US" sz="3200" dirty="0">
                <a:solidFill>
                  <a:srgbClr val="0070C0"/>
                </a:solidFill>
                <a:latin typeface="Arial" pitchFamily="34" charset="0"/>
                <a:ea typeface="黑体" pitchFamily="2" charset="-122"/>
              </a:rPr>
              <a:t>研究院简介</a:t>
            </a:r>
            <a:endParaRPr lang="zh-CN" altLang="en-US" sz="3200" kern="0" dirty="0">
              <a:solidFill>
                <a:srgbClr val="0070C0"/>
              </a:solidFill>
              <a:latin typeface="+mj-lt"/>
              <a:ea typeface="+mj-ea"/>
              <a:cs typeface="+mj-cs"/>
            </a:endParaRPr>
          </a:p>
        </p:txBody>
      </p:sp>
      <p:sp>
        <p:nvSpPr>
          <p:cNvPr id="31747" name="Freeform 3"/>
          <p:cNvSpPr>
            <a:spLocks/>
          </p:cNvSpPr>
          <p:nvPr/>
        </p:nvSpPr>
        <p:spPr bwMode="gray">
          <a:xfrm>
            <a:off x="635000" y="5591175"/>
            <a:ext cx="2187575"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tx1">
              <a:alpha val="67842"/>
            </a:schemeClr>
          </a:solidFill>
          <a:ln w="0">
            <a:noFill/>
            <a:round/>
            <a:headEnd/>
            <a:tailEnd/>
          </a:ln>
        </p:spPr>
        <p:txBody>
          <a:bodyPr/>
          <a:lstStyle/>
          <a:p>
            <a:endParaRPr lang="zh-CN" altLang="en-US"/>
          </a:p>
        </p:txBody>
      </p:sp>
      <p:sp>
        <p:nvSpPr>
          <p:cNvPr id="31748" name="Freeform 4"/>
          <p:cNvSpPr>
            <a:spLocks/>
          </p:cNvSpPr>
          <p:nvPr/>
        </p:nvSpPr>
        <p:spPr bwMode="gray">
          <a:xfrm rot="10800000">
            <a:off x="6145213" y="4668837"/>
            <a:ext cx="2084387"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tx1">
              <a:alpha val="67842"/>
            </a:schemeClr>
          </a:solidFill>
          <a:ln w="0">
            <a:noFill/>
            <a:round/>
            <a:headEnd/>
            <a:tailEnd/>
          </a:ln>
        </p:spPr>
        <p:txBody>
          <a:bodyPr/>
          <a:lstStyle/>
          <a:p>
            <a:endParaRPr lang="zh-CN" altLang="en-US"/>
          </a:p>
        </p:txBody>
      </p:sp>
      <p:sp>
        <p:nvSpPr>
          <p:cNvPr id="16" name="Rectangle 5"/>
          <p:cNvSpPr>
            <a:spLocks noChangeArrowheads="1"/>
          </p:cNvSpPr>
          <p:nvPr/>
        </p:nvSpPr>
        <p:spPr bwMode="gray">
          <a:xfrm>
            <a:off x="1300163" y="1728787"/>
            <a:ext cx="2095500" cy="461963"/>
          </a:xfrm>
          <a:prstGeom prst="rect">
            <a:avLst/>
          </a:prstGeom>
          <a:noFill/>
          <a:ln w="9525">
            <a:noFill/>
            <a:miter lim="800000"/>
            <a:headEnd/>
            <a:tailEnd/>
          </a:ln>
          <a:effectLst/>
        </p:spPr>
        <p:txBody>
          <a:bodyPr wrap="none">
            <a:spAutoFit/>
          </a:bodyPr>
          <a:lstStyle/>
          <a:p>
            <a:pPr algn="ctr">
              <a:spcBef>
                <a:spcPct val="50000"/>
              </a:spcBef>
              <a:buClr>
                <a:srgbClr val="1F3F5F"/>
              </a:buClr>
              <a:defRPr/>
            </a:pPr>
            <a:r>
              <a:rPr lang="zh-CN" altLang="en-US" sz="2400" dirty="0">
                <a:solidFill>
                  <a:srgbClr val="C00000"/>
                </a:solidFill>
                <a:effectLst>
                  <a:outerShdw blurRad="38100" dist="38100" dir="2700000" algn="tl">
                    <a:srgbClr val="C0C0C0"/>
                  </a:outerShdw>
                </a:effectLst>
                <a:latin typeface="微软雅黑"/>
                <a:ea typeface="微软雅黑"/>
                <a:cs typeface="Times New Roman" pitchFamily="18" charset="0"/>
                <a:sym typeface="微软雅黑"/>
              </a:rPr>
              <a:t>使命 </a:t>
            </a:r>
            <a:r>
              <a:rPr lang="en-US" altLang="zh-CN" sz="2400" dirty="0">
                <a:solidFill>
                  <a:srgbClr val="C00000"/>
                </a:solidFill>
                <a:effectLst>
                  <a:outerShdw blurRad="38100" dist="38100" dir="2700000" algn="tl">
                    <a:srgbClr val="C0C0C0"/>
                  </a:outerShdw>
                </a:effectLst>
                <a:latin typeface="微软雅黑"/>
                <a:ea typeface="微软雅黑"/>
                <a:cs typeface="Times New Roman" pitchFamily="18" charset="0"/>
                <a:sym typeface="微软雅黑"/>
              </a:rPr>
              <a:t>Mission</a:t>
            </a:r>
          </a:p>
        </p:txBody>
      </p:sp>
      <p:sp>
        <p:nvSpPr>
          <p:cNvPr id="17" name="Rectangle 6"/>
          <p:cNvSpPr>
            <a:spLocks noChangeArrowheads="1"/>
          </p:cNvSpPr>
          <p:nvPr/>
        </p:nvSpPr>
        <p:spPr bwMode="gray">
          <a:xfrm>
            <a:off x="1412875" y="4316412"/>
            <a:ext cx="1892300" cy="461963"/>
          </a:xfrm>
          <a:prstGeom prst="rect">
            <a:avLst/>
          </a:prstGeom>
          <a:noFill/>
          <a:ln w="9525">
            <a:noFill/>
            <a:miter lim="800000"/>
            <a:headEnd/>
            <a:tailEnd/>
          </a:ln>
          <a:effectLst/>
        </p:spPr>
        <p:txBody>
          <a:bodyPr wrap="none">
            <a:spAutoFit/>
          </a:bodyPr>
          <a:lstStyle/>
          <a:p>
            <a:pPr algn="ctr">
              <a:spcBef>
                <a:spcPct val="50000"/>
              </a:spcBef>
              <a:buClr>
                <a:srgbClr val="1F3F5F"/>
              </a:buClr>
              <a:defRPr/>
            </a:pPr>
            <a:r>
              <a:rPr lang="zh-CN" altLang="en-US" sz="2400" dirty="0">
                <a:solidFill>
                  <a:srgbClr val="C09200"/>
                </a:solidFill>
                <a:effectLst>
                  <a:outerShdw blurRad="38100" dist="38100" dir="2700000" algn="tl">
                    <a:srgbClr val="C0C0C0"/>
                  </a:outerShdw>
                </a:effectLst>
                <a:latin typeface="微软雅黑"/>
                <a:ea typeface="微软雅黑"/>
                <a:cs typeface="Times New Roman" pitchFamily="18" charset="0"/>
                <a:sym typeface="微软雅黑"/>
              </a:rPr>
              <a:t>愿景 </a:t>
            </a:r>
            <a:r>
              <a:rPr lang="en-US" altLang="zh-CN" sz="2400" dirty="0">
                <a:solidFill>
                  <a:srgbClr val="C09200"/>
                </a:solidFill>
                <a:effectLst>
                  <a:outerShdw blurRad="38100" dist="38100" dir="2700000" algn="tl">
                    <a:srgbClr val="C0C0C0"/>
                  </a:outerShdw>
                </a:effectLst>
                <a:latin typeface="微软雅黑"/>
                <a:ea typeface="微软雅黑"/>
                <a:cs typeface="Times New Roman" pitchFamily="18" charset="0"/>
                <a:sym typeface="微软雅黑"/>
              </a:rPr>
              <a:t>Vision</a:t>
            </a:r>
          </a:p>
        </p:txBody>
      </p:sp>
      <p:sp>
        <p:nvSpPr>
          <p:cNvPr id="31751" name="Freeform 7"/>
          <p:cNvSpPr>
            <a:spLocks/>
          </p:cNvSpPr>
          <p:nvPr/>
        </p:nvSpPr>
        <p:spPr bwMode="gray">
          <a:xfrm>
            <a:off x="635000" y="2997200"/>
            <a:ext cx="2187575"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195"/>
            </a:srgbClr>
          </a:solidFill>
          <a:ln w="0">
            <a:noFill/>
            <a:round/>
            <a:headEnd/>
            <a:tailEnd/>
          </a:ln>
        </p:spPr>
        <p:txBody>
          <a:bodyPr/>
          <a:lstStyle/>
          <a:p>
            <a:endParaRPr lang="zh-CN" altLang="en-US"/>
          </a:p>
        </p:txBody>
      </p:sp>
      <p:sp>
        <p:nvSpPr>
          <p:cNvPr id="31752" name="Freeform 8"/>
          <p:cNvSpPr>
            <a:spLocks/>
          </p:cNvSpPr>
          <p:nvPr/>
        </p:nvSpPr>
        <p:spPr bwMode="gray">
          <a:xfrm rot="10800000">
            <a:off x="6103938" y="2044700"/>
            <a:ext cx="2084387"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195"/>
            </a:srgbClr>
          </a:solidFill>
          <a:ln w="0">
            <a:noFill/>
            <a:round/>
            <a:headEnd/>
            <a:tailEnd/>
          </a:ln>
        </p:spPr>
        <p:txBody>
          <a:bodyPr/>
          <a:lstStyle/>
          <a:p>
            <a:endParaRPr lang="zh-CN" altLang="en-US"/>
          </a:p>
        </p:txBody>
      </p:sp>
      <p:sp>
        <p:nvSpPr>
          <p:cNvPr id="20" name="AutoShape 9"/>
          <p:cNvSpPr>
            <a:spLocks noChangeArrowheads="1"/>
          </p:cNvSpPr>
          <p:nvPr/>
        </p:nvSpPr>
        <p:spPr bwMode="gray">
          <a:xfrm>
            <a:off x="957262" y="5040312"/>
            <a:ext cx="6965950" cy="1295400"/>
          </a:xfrm>
          <a:prstGeom prst="roundRect">
            <a:avLst>
              <a:gd name="adj" fmla="val 16667"/>
            </a:avLst>
          </a:prstGeom>
          <a:solidFill>
            <a:srgbClr val="00B0F0"/>
          </a:solidFill>
          <a:ln w="9525">
            <a:noFill/>
            <a:round/>
            <a:headEnd/>
            <a:tailEn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wrap="none" anchor="ctr">
            <a:flatTx/>
          </a:bodyPr>
          <a:lstStyle/>
          <a:p>
            <a:pPr algn="ctr" eaLnBrk="0" hangingPunct="0">
              <a:spcBef>
                <a:spcPct val="50000"/>
              </a:spcBef>
              <a:defRPr/>
            </a:pPr>
            <a:r>
              <a:rPr lang="zh-CN" altLang="en-US" sz="2400" dirty="0">
                <a:solidFill>
                  <a:schemeClr val="bg1"/>
                </a:solidFill>
                <a:latin typeface="微软雅黑"/>
                <a:ea typeface="微软雅黑"/>
                <a:cs typeface="Times New Roman" pitchFamily="18" charset="0"/>
                <a:sym typeface="微软雅黑"/>
              </a:rPr>
              <a:t>为每个家庭提供营养健康的选择</a:t>
            </a:r>
          </a:p>
        </p:txBody>
      </p:sp>
      <p:sp>
        <p:nvSpPr>
          <p:cNvPr id="21" name="AutoShape 10"/>
          <p:cNvSpPr>
            <a:spLocks noChangeArrowheads="1"/>
          </p:cNvSpPr>
          <p:nvPr/>
        </p:nvSpPr>
        <p:spPr bwMode="gray">
          <a:xfrm>
            <a:off x="885825" y="2378075"/>
            <a:ext cx="6964362" cy="1295400"/>
          </a:xfrm>
          <a:prstGeom prst="roundRect">
            <a:avLst>
              <a:gd name="adj" fmla="val 16667"/>
            </a:avLst>
          </a:prstGeom>
          <a:solidFill>
            <a:srgbClr val="00B0F0"/>
          </a:solidFill>
          <a:ln w="9525">
            <a:noFill/>
            <a:round/>
            <a:headEnd/>
            <a:tailEn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wrap="none" anchor="ctr">
            <a:flatTx/>
          </a:bodyPr>
          <a:lstStyle/>
          <a:p>
            <a:pPr algn="ctr">
              <a:spcBef>
                <a:spcPct val="50000"/>
              </a:spcBef>
              <a:defRPr/>
            </a:pPr>
            <a:r>
              <a:rPr lang="zh-CN" altLang="zh-CN" sz="2400" dirty="0">
                <a:solidFill>
                  <a:schemeClr val="bg1"/>
                </a:solidFill>
                <a:latin typeface="微软雅黑"/>
                <a:ea typeface="微软雅黑"/>
                <a:cs typeface="Times New Roman" pitchFamily="18" charset="0"/>
                <a:sym typeface="微软雅黑"/>
              </a:rPr>
              <a:t>立足生命科学</a:t>
            </a:r>
            <a:r>
              <a:rPr lang="en-US" altLang="zh-CN" sz="2400" dirty="0">
                <a:solidFill>
                  <a:schemeClr val="bg1"/>
                </a:solidFill>
                <a:latin typeface="微软雅黑"/>
                <a:ea typeface="微软雅黑"/>
                <a:cs typeface="Times New Roman" pitchFamily="18" charset="0"/>
                <a:sym typeface="微软雅黑"/>
              </a:rPr>
              <a:t>    </a:t>
            </a:r>
            <a:r>
              <a:rPr lang="zh-CN" altLang="zh-CN" sz="2400" dirty="0">
                <a:solidFill>
                  <a:schemeClr val="bg1"/>
                </a:solidFill>
                <a:latin typeface="微软雅黑"/>
                <a:ea typeface="微软雅黑"/>
                <a:cs typeface="Times New Roman" pitchFamily="18" charset="0"/>
                <a:sym typeface="微软雅黑"/>
              </a:rPr>
              <a:t>致力营养健康</a:t>
            </a:r>
            <a:endParaRPr lang="en-US" altLang="zh-CN" sz="2400" dirty="0">
              <a:solidFill>
                <a:schemeClr val="bg1"/>
              </a:solidFill>
              <a:latin typeface="微软雅黑"/>
              <a:ea typeface="微软雅黑"/>
              <a:cs typeface="Times New Roman" pitchFamily="18" charset="0"/>
              <a:sym typeface="微软雅黑"/>
            </a:endParaRPr>
          </a:p>
          <a:p>
            <a:pPr algn="ctr">
              <a:spcBef>
                <a:spcPct val="50000"/>
              </a:spcBef>
              <a:defRPr/>
            </a:pPr>
            <a:r>
              <a:rPr lang="zh-CN" altLang="en-US" sz="2400" dirty="0">
                <a:solidFill>
                  <a:schemeClr val="bg1"/>
                </a:solidFill>
                <a:latin typeface="微软雅黑"/>
                <a:ea typeface="微软雅黑"/>
                <a:cs typeface="Times New Roman" pitchFamily="18" charset="0"/>
                <a:sym typeface="微软雅黑"/>
              </a:rPr>
              <a:t>服务产业链    研发好产品</a:t>
            </a:r>
            <a:endParaRPr lang="en-US" altLang="zh-CN" sz="2400" dirty="0">
              <a:solidFill>
                <a:schemeClr val="bg1"/>
              </a:solidFill>
              <a:latin typeface="微软雅黑"/>
              <a:ea typeface="微软雅黑"/>
              <a:cs typeface="Times New Roman" pitchFamily="18" charset="0"/>
              <a:sym typeface="微软雅黑"/>
            </a:endParaRPr>
          </a:p>
        </p:txBody>
      </p:sp>
      <p:sp>
        <p:nvSpPr>
          <p:cNvPr id="11"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2"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7"/>
          <p:cNvSpPr txBox="1">
            <a:spLocks noChangeArrowheads="1"/>
          </p:cNvSpPr>
          <p:nvPr/>
        </p:nvSpPr>
        <p:spPr bwMode="auto">
          <a:xfrm>
            <a:off x="304800" y="5943600"/>
            <a:ext cx="8534400" cy="609600"/>
          </a:xfrm>
          <a:prstGeom prst="rect">
            <a:avLst/>
          </a:prstGeom>
          <a:solidFill>
            <a:srgbClr val="FFC000"/>
          </a:solidFill>
          <a:ln w="9525">
            <a:solidFill>
              <a:srgbClr val="0070C0"/>
            </a:solidFill>
            <a:miter lim="800000"/>
            <a:headEnd/>
            <a:tailEnd/>
          </a:ln>
        </p:spPr>
        <p:txBody>
          <a:bodyPr wrap="none" anchor="ctr"/>
          <a:lstStyle/>
          <a:p>
            <a:pPr algn="ctr"/>
            <a:r>
              <a:rPr lang="zh-CN" altLang="en-US" sz="2400" b="1" dirty="0">
                <a:solidFill>
                  <a:schemeClr val="bg1"/>
                </a:solidFill>
                <a:latin typeface="微软雅黑" pitchFamily="34" charset="-122"/>
                <a:ea typeface="微软雅黑" pitchFamily="34" charset="-122"/>
              </a:rPr>
              <a:t>研发创新驱动</a:t>
            </a:r>
            <a:endParaRPr lang="en-US" altLang="zh-CN" sz="2400" b="1" dirty="0">
              <a:solidFill>
                <a:schemeClr val="bg1"/>
              </a:solidFill>
              <a:latin typeface="微软雅黑" pitchFamily="34" charset="-122"/>
              <a:ea typeface="微软雅黑" pitchFamily="34" charset="-122"/>
            </a:endParaRPr>
          </a:p>
        </p:txBody>
      </p:sp>
      <p:sp>
        <p:nvSpPr>
          <p:cNvPr id="32771" name="AutoShape 28"/>
          <p:cNvSpPr>
            <a:spLocks noChangeArrowheads="1"/>
          </p:cNvSpPr>
          <p:nvPr/>
        </p:nvSpPr>
        <p:spPr bwMode="auto">
          <a:xfrm>
            <a:off x="1676400" y="5638800"/>
            <a:ext cx="609600" cy="304800"/>
          </a:xfrm>
          <a:prstGeom prst="upArrow">
            <a:avLst>
              <a:gd name="adj1" fmla="val 50000"/>
              <a:gd name="adj2" fmla="val 52083"/>
            </a:avLst>
          </a:prstGeom>
          <a:solidFill>
            <a:srgbClr val="FFC000"/>
          </a:solidFill>
          <a:ln w="9525">
            <a:solidFill>
              <a:srgbClr val="0070C0"/>
            </a:solidFill>
            <a:miter lim="800000"/>
            <a:headEnd/>
            <a:tailEnd/>
          </a:ln>
        </p:spPr>
        <p:txBody>
          <a:bodyPr wrap="none" anchor="ctr"/>
          <a:lstStyle/>
          <a:p>
            <a:endParaRPr lang="zh-CN" altLang="en-US">
              <a:latin typeface="微软雅黑" pitchFamily="34" charset="-122"/>
              <a:ea typeface="微软雅黑" pitchFamily="34" charset="-122"/>
            </a:endParaRPr>
          </a:p>
        </p:txBody>
      </p:sp>
      <p:sp>
        <p:nvSpPr>
          <p:cNvPr id="32774" name="Rectangle 71"/>
          <p:cNvSpPr>
            <a:spLocks noGrp="1" noChangeArrowheads="1"/>
          </p:cNvSpPr>
          <p:nvPr>
            <p:ph type="title"/>
          </p:nvPr>
        </p:nvSpPr>
        <p:spPr/>
        <p:txBody>
          <a:bodyPr/>
          <a:lstStyle/>
          <a:p>
            <a:pPr>
              <a:spcBef>
                <a:spcPct val="50000"/>
              </a:spcBef>
            </a:pPr>
            <a:r>
              <a:rPr lang="zh-CN" altLang="en-US" sz="3200" smtClean="0">
                <a:solidFill>
                  <a:srgbClr val="0070C0"/>
                </a:solidFill>
              </a:rPr>
              <a:t>研究院简介</a:t>
            </a:r>
          </a:p>
        </p:txBody>
      </p:sp>
      <p:sp>
        <p:nvSpPr>
          <p:cNvPr id="35"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36"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
        <p:nvSpPr>
          <p:cNvPr id="79" name="AutoShape 28"/>
          <p:cNvSpPr>
            <a:spLocks noChangeArrowheads="1"/>
          </p:cNvSpPr>
          <p:nvPr/>
        </p:nvSpPr>
        <p:spPr bwMode="auto">
          <a:xfrm>
            <a:off x="4191000" y="5638800"/>
            <a:ext cx="609600" cy="304800"/>
          </a:xfrm>
          <a:prstGeom prst="upArrow">
            <a:avLst>
              <a:gd name="adj1" fmla="val 50000"/>
              <a:gd name="adj2" fmla="val 52083"/>
            </a:avLst>
          </a:prstGeom>
          <a:solidFill>
            <a:srgbClr val="FFC000"/>
          </a:solidFill>
          <a:ln w="9525">
            <a:solidFill>
              <a:srgbClr val="0070C0"/>
            </a:solidFill>
            <a:miter lim="800000"/>
            <a:headEnd/>
            <a:tailEnd/>
          </a:ln>
        </p:spPr>
        <p:txBody>
          <a:bodyPr wrap="none" anchor="ctr"/>
          <a:lstStyle/>
          <a:p>
            <a:endParaRPr lang="zh-CN" altLang="en-US">
              <a:latin typeface="微软雅黑" pitchFamily="34" charset="-122"/>
              <a:ea typeface="微软雅黑" pitchFamily="34" charset="-122"/>
            </a:endParaRPr>
          </a:p>
        </p:txBody>
      </p:sp>
      <p:sp>
        <p:nvSpPr>
          <p:cNvPr id="80" name="AutoShape 28"/>
          <p:cNvSpPr>
            <a:spLocks noChangeArrowheads="1"/>
          </p:cNvSpPr>
          <p:nvPr/>
        </p:nvSpPr>
        <p:spPr bwMode="auto">
          <a:xfrm>
            <a:off x="6553200" y="5638800"/>
            <a:ext cx="609600" cy="304800"/>
          </a:xfrm>
          <a:prstGeom prst="upArrow">
            <a:avLst>
              <a:gd name="adj1" fmla="val 50000"/>
              <a:gd name="adj2" fmla="val 52083"/>
            </a:avLst>
          </a:prstGeom>
          <a:solidFill>
            <a:srgbClr val="FFC000"/>
          </a:solidFill>
          <a:ln w="9525">
            <a:solidFill>
              <a:srgbClr val="0070C0"/>
            </a:solidFill>
            <a:miter lim="800000"/>
            <a:headEnd/>
            <a:tailEnd/>
          </a:ln>
        </p:spPr>
        <p:txBody>
          <a:bodyPr wrap="none" anchor="ctr"/>
          <a:lstStyle/>
          <a:p>
            <a:endParaRPr lang="zh-CN" altLang="en-US">
              <a:latin typeface="微软雅黑" pitchFamily="34" charset="-122"/>
              <a:ea typeface="微软雅黑" pitchFamily="34" charset="-122"/>
            </a:endParaRPr>
          </a:p>
        </p:txBody>
      </p:sp>
      <p:grpSp>
        <p:nvGrpSpPr>
          <p:cNvPr id="82" name="组合 81"/>
          <p:cNvGrpSpPr/>
          <p:nvPr/>
        </p:nvGrpSpPr>
        <p:grpSpPr>
          <a:xfrm>
            <a:off x="214313" y="1285860"/>
            <a:ext cx="8786843" cy="4370430"/>
            <a:chOff x="214313" y="1285860"/>
            <a:chExt cx="8786843" cy="4370430"/>
          </a:xfrm>
        </p:grpSpPr>
        <p:sp>
          <p:nvSpPr>
            <p:cNvPr id="83" name="AutoShape 6"/>
            <p:cNvSpPr>
              <a:spLocks noChangeArrowheads="1"/>
            </p:cNvSpPr>
            <p:nvPr/>
          </p:nvSpPr>
          <p:spPr bwMode="auto">
            <a:xfrm>
              <a:off x="7286644" y="3000372"/>
              <a:ext cx="1447965" cy="2646386"/>
            </a:xfrm>
            <a:prstGeom prst="roundRect">
              <a:avLst>
                <a:gd name="adj" fmla="val 16667"/>
              </a:avLst>
            </a:prstGeom>
            <a:solidFill>
              <a:schemeClr val="bg1"/>
            </a:solidFill>
            <a:ln w="9525">
              <a:solidFill>
                <a:schemeClr val="accent1">
                  <a:lumMod val="75000"/>
                </a:schemeClr>
              </a:solidFill>
              <a:round/>
              <a:headEnd/>
              <a:tailEnd/>
            </a:ln>
          </p:spPr>
          <p:txBody>
            <a:bodyPr anchor="ctr" anchorCtr="1"/>
            <a:lstStyle/>
            <a:p>
              <a:pPr algn="ctr">
                <a:lnSpc>
                  <a:spcPct val="90000"/>
                </a:lnSpc>
                <a:spcBef>
                  <a:spcPts val="0"/>
                </a:spcBef>
                <a:defRPr/>
              </a:pPr>
              <a:r>
                <a:rPr lang="zh-CN" altLang="en-US" sz="1400" u="none" dirty="0" smtClean="0">
                  <a:latin typeface="微软雅黑" pitchFamily="34" charset="-122"/>
                  <a:ea typeface="微软雅黑" pitchFamily="34" charset="-122"/>
                </a:rPr>
                <a:t>米</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zh-CN" altLang="en-US" sz="1400" u="none" dirty="0" smtClean="0">
                  <a:latin typeface="微软雅黑" pitchFamily="34" charset="-122"/>
                  <a:ea typeface="微软雅黑" pitchFamily="34" charset="-122"/>
                </a:rPr>
                <a:t>面</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zh-CN" altLang="en-US" sz="1400" u="none" dirty="0" smtClean="0">
                  <a:latin typeface="微软雅黑" pitchFamily="34" charset="-122"/>
                  <a:ea typeface="微软雅黑" pitchFamily="34" charset="-122"/>
                </a:rPr>
                <a:t>油</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zh-CN" altLang="en-US" sz="1400" u="none" dirty="0" smtClean="0">
                  <a:latin typeface="微软雅黑" pitchFamily="34" charset="-122"/>
                  <a:ea typeface="微软雅黑" pitchFamily="34" charset="-122"/>
                </a:rPr>
                <a:t>糖</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zh-CN" altLang="en-US" sz="1400" u="none" dirty="0" smtClean="0">
                  <a:latin typeface="微软雅黑" pitchFamily="34" charset="-122"/>
                  <a:ea typeface="微软雅黑" pitchFamily="34" charset="-122"/>
                </a:rPr>
                <a:t>肉食</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zh-CN" altLang="en-US" sz="1400" u="none" dirty="0" smtClean="0">
                  <a:latin typeface="微软雅黑" pitchFamily="34" charset="-122"/>
                  <a:ea typeface="微软雅黑" pitchFamily="34" charset="-122"/>
                </a:rPr>
                <a:t>乳品</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zh-CN" altLang="en-US" sz="1400" u="none" dirty="0" smtClean="0">
                  <a:latin typeface="微软雅黑" pitchFamily="34" charset="-122"/>
                  <a:ea typeface="微软雅黑" pitchFamily="34" charset="-122"/>
                </a:rPr>
                <a:t>酒</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zh-CN" altLang="en-US" sz="1400" u="none" dirty="0" smtClean="0">
                  <a:latin typeface="微软雅黑" pitchFamily="34" charset="-122"/>
                  <a:ea typeface="微软雅黑" pitchFamily="34" charset="-122"/>
                </a:rPr>
                <a:t>饮料</a:t>
              </a:r>
              <a:endParaRPr lang="en-US" altLang="zh-CN" sz="1400" u="none" dirty="0" smtClean="0">
                <a:latin typeface="微软雅黑" pitchFamily="34" charset="-122"/>
                <a:ea typeface="微软雅黑" pitchFamily="34" charset="-122"/>
              </a:endParaRPr>
            </a:p>
            <a:p>
              <a:pPr algn="ctr">
                <a:lnSpc>
                  <a:spcPct val="90000"/>
                </a:lnSpc>
                <a:spcBef>
                  <a:spcPts val="0"/>
                </a:spcBef>
                <a:defRPr/>
              </a:pPr>
              <a:r>
                <a:rPr lang="en-US" altLang="zh-CN" sz="1400" u="none" dirty="0" smtClean="0">
                  <a:latin typeface="微软雅黑" pitchFamily="34" charset="-122"/>
                  <a:ea typeface="微软雅黑" pitchFamily="34" charset="-122"/>
                </a:rPr>
                <a:t>……</a:t>
              </a:r>
              <a:endParaRPr lang="zh-CN" sz="1400" u="none" dirty="0">
                <a:latin typeface="微软雅黑" pitchFamily="34" charset="-122"/>
                <a:ea typeface="微软雅黑" pitchFamily="34" charset="-122"/>
              </a:endParaRPr>
            </a:p>
          </p:txBody>
        </p:sp>
        <p:sp>
          <p:nvSpPr>
            <p:cNvPr id="84" name="右箭头 83"/>
            <p:cNvSpPr/>
            <p:nvPr/>
          </p:nvSpPr>
          <p:spPr bwMode="auto">
            <a:xfrm rot="19133927">
              <a:off x="1592689" y="2829350"/>
              <a:ext cx="1152275" cy="403351"/>
            </a:xfrm>
            <a:prstGeom prst="rightArrow">
              <a:avLst>
                <a:gd name="adj1" fmla="val 44589"/>
                <a:gd name="adj2" fmla="val 57642"/>
              </a:avLst>
            </a:prstGeom>
            <a:gradFill flip="none" rotWithShape="1">
              <a:gsLst>
                <a:gs pos="0">
                  <a:srgbClr val="DA8200">
                    <a:tint val="66000"/>
                    <a:satMod val="160000"/>
                  </a:srgbClr>
                </a:gs>
                <a:gs pos="50000">
                  <a:srgbClr val="DA8200">
                    <a:tint val="44500"/>
                    <a:satMod val="160000"/>
                  </a:srgbClr>
                </a:gs>
                <a:gs pos="100000">
                  <a:srgbClr val="DA8200">
                    <a:tint val="23500"/>
                    <a:satMod val="160000"/>
                  </a:srgbClr>
                </a:gs>
              </a:gsLst>
              <a:lin ang="108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50000"/>
                </a:lnSpc>
                <a:spcBef>
                  <a:spcPct val="5000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5" name="右箭头 84"/>
            <p:cNvSpPr/>
            <p:nvPr/>
          </p:nvSpPr>
          <p:spPr bwMode="auto">
            <a:xfrm rot="19133927">
              <a:off x="3595646" y="2833208"/>
              <a:ext cx="1152275" cy="398017"/>
            </a:xfrm>
            <a:prstGeom prst="rightArrow">
              <a:avLst>
                <a:gd name="adj1" fmla="val 44589"/>
                <a:gd name="adj2" fmla="val 57642"/>
              </a:avLst>
            </a:prstGeom>
            <a:gradFill flip="none" rotWithShape="1">
              <a:gsLst>
                <a:gs pos="0">
                  <a:srgbClr val="DA8200">
                    <a:tint val="66000"/>
                    <a:satMod val="160000"/>
                  </a:srgbClr>
                </a:gs>
                <a:gs pos="50000">
                  <a:srgbClr val="DA8200">
                    <a:tint val="44500"/>
                    <a:satMod val="160000"/>
                  </a:srgbClr>
                </a:gs>
                <a:gs pos="100000">
                  <a:srgbClr val="DA8200">
                    <a:tint val="23500"/>
                    <a:satMod val="160000"/>
                  </a:srgbClr>
                </a:gs>
              </a:gsLst>
              <a:lin ang="108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50000"/>
                </a:lnSpc>
                <a:spcBef>
                  <a:spcPct val="5000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6" name="右箭头 85"/>
            <p:cNvSpPr/>
            <p:nvPr/>
          </p:nvSpPr>
          <p:spPr bwMode="auto">
            <a:xfrm>
              <a:off x="1357290" y="4058296"/>
              <a:ext cx="6085878" cy="1131570"/>
            </a:xfrm>
            <a:prstGeom prst="rightArrow">
              <a:avLst>
                <a:gd name="adj1" fmla="val 44589"/>
                <a:gd name="adj2" fmla="val 57642"/>
              </a:avLst>
            </a:prstGeom>
            <a:gradFill flip="none" rotWithShape="1">
              <a:gsLst>
                <a:gs pos="0">
                  <a:srgbClr val="DA8200">
                    <a:tint val="66000"/>
                    <a:satMod val="160000"/>
                  </a:srgbClr>
                </a:gs>
                <a:gs pos="50000">
                  <a:srgbClr val="DA8200">
                    <a:tint val="44500"/>
                    <a:satMod val="160000"/>
                  </a:srgbClr>
                </a:gs>
                <a:gs pos="100000">
                  <a:srgbClr val="DA8200">
                    <a:tint val="23500"/>
                    <a:satMod val="160000"/>
                  </a:srgbClr>
                </a:gs>
              </a:gsLst>
              <a:lin ang="108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50000"/>
                </a:lnSpc>
                <a:spcBef>
                  <a:spcPct val="5000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7" name="右箭头 86"/>
            <p:cNvSpPr/>
            <p:nvPr/>
          </p:nvSpPr>
          <p:spPr bwMode="auto">
            <a:xfrm>
              <a:off x="1285852" y="2941661"/>
              <a:ext cx="6143668" cy="1131570"/>
            </a:xfrm>
            <a:prstGeom prst="rightArrow">
              <a:avLst>
                <a:gd name="adj1" fmla="val 44589"/>
                <a:gd name="adj2" fmla="val 57642"/>
              </a:avLst>
            </a:prstGeom>
            <a:gradFill flip="none" rotWithShape="1">
              <a:gsLst>
                <a:gs pos="0">
                  <a:srgbClr val="DA8200">
                    <a:tint val="66000"/>
                    <a:satMod val="160000"/>
                  </a:srgbClr>
                </a:gs>
                <a:gs pos="50000">
                  <a:srgbClr val="DA8200">
                    <a:tint val="44500"/>
                    <a:satMod val="160000"/>
                  </a:srgbClr>
                </a:gs>
                <a:gs pos="100000">
                  <a:srgbClr val="DA8200">
                    <a:tint val="23500"/>
                    <a:satMod val="160000"/>
                  </a:srgbClr>
                </a:gs>
              </a:gsLst>
              <a:lin ang="108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50000"/>
                </a:lnSpc>
                <a:spcBef>
                  <a:spcPct val="5000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8" name="TextBox 87"/>
            <p:cNvSpPr txBox="1"/>
            <p:nvPr/>
          </p:nvSpPr>
          <p:spPr>
            <a:xfrm>
              <a:off x="5929322" y="3351798"/>
              <a:ext cx="928694" cy="4343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oAutofit/>
            </a:bodyPr>
            <a:lstStyle/>
            <a:p>
              <a:pPr>
                <a:lnSpc>
                  <a:spcPct val="90000"/>
                </a:lnSpc>
              </a:pPr>
              <a:r>
                <a:rPr lang="zh-CN" altLang="en-US" sz="1400" dirty="0" smtClean="0">
                  <a:solidFill>
                    <a:schemeClr val="tx1"/>
                  </a:solidFill>
                  <a:latin typeface="微软雅黑" pitchFamily="34" charset="-122"/>
                  <a:ea typeface="微软雅黑" pitchFamily="34" charset="-122"/>
                </a:rPr>
                <a:t>食品制造与营销</a:t>
              </a:r>
              <a:endParaRPr lang="zh-CN" altLang="en-US" sz="1400" u="none" dirty="0">
                <a:solidFill>
                  <a:schemeClr val="tx1"/>
                </a:solidFill>
                <a:latin typeface="微软雅黑" pitchFamily="34" charset="-122"/>
                <a:ea typeface="微软雅黑" pitchFamily="34" charset="-122"/>
              </a:endParaRPr>
            </a:p>
          </p:txBody>
        </p:sp>
        <p:sp>
          <p:nvSpPr>
            <p:cNvPr id="89" name="TextBox 88"/>
            <p:cNvSpPr txBox="1"/>
            <p:nvPr/>
          </p:nvSpPr>
          <p:spPr>
            <a:xfrm>
              <a:off x="2071670" y="3298851"/>
              <a:ext cx="357187" cy="221457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zh-CN" altLang="en-US" sz="1600" u="none" dirty="0" smtClean="0">
                  <a:solidFill>
                    <a:schemeClr val="tx1"/>
                  </a:solidFill>
                  <a:latin typeface="+mn-ea"/>
                </a:rPr>
                <a:t>加</a:t>
              </a:r>
              <a:endParaRPr lang="en-US" altLang="zh-CN" sz="1600" u="none" dirty="0" smtClean="0">
                <a:solidFill>
                  <a:schemeClr val="tx1"/>
                </a:solidFill>
                <a:latin typeface="+mn-ea"/>
              </a:endParaRPr>
            </a:p>
            <a:p>
              <a:pPr algn="ctr"/>
              <a:r>
                <a:rPr lang="zh-CN" altLang="en-US" sz="1600" u="none" dirty="0" smtClean="0">
                  <a:solidFill>
                    <a:schemeClr val="tx1"/>
                  </a:solidFill>
                  <a:latin typeface="+mn-ea"/>
                </a:rPr>
                <a:t>工</a:t>
              </a:r>
              <a:endParaRPr lang="zh-CN" altLang="en-US" sz="1600" u="none" dirty="0">
                <a:solidFill>
                  <a:schemeClr val="tx1"/>
                </a:solidFill>
                <a:latin typeface="+mn-ea"/>
              </a:endParaRPr>
            </a:p>
          </p:txBody>
        </p:sp>
        <p:sp>
          <p:nvSpPr>
            <p:cNvPr id="90" name="TextBox 89"/>
            <p:cNvSpPr txBox="1"/>
            <p:nvPr/>
          </p:nvSpPr>
          <p:spPr>
            <a:xfrm>
              <a:off x="4000499" y="4270677"/>
              <a:ext cx="357187" cy="58708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oAutofit/>
            </a:bodyPr>
            <a:lstStyle/>
            <a:p>
              <a:pPr>
                <a:lnSpc>
                  <a:spcPct val="90000"/>
                </a:lnSpc>
              </a:pPr>
              <a:r>
                <a:rPr lang="zh-CN" altLang="en-US" sz="1400" u="none" dirty="0" smtClean="0">
                  <a:solidFill>
                    <a:schemeClr val="tx1"/>
                  </a:solidFill>
                  <a:latin typeface="微软雅黑" pitchFamily="34" charset="-122"/>
                  <a:ea typeface="微软雅黑" pitchFamily="34" charset="-122"/>
                </a:rPr>
                <a:t>加工</a:t>
              </a:r>
              <a:endParaRPr lang="zh-CN" altLang="en-US" sz="1400" u="none" dirty="0">
                <a:solidFill>
                  <a:schemeClr val="tx1"/>
                </a:solidFill>
                <a:latin typeface="微软雅黑" pitchFamily="34" charset="-122"/>
                <a:ea typeface="微软雅黑" pitchFamily="34" charset="-122"/>
              </a:endParaRPr>
            </a:p>
          </p:txBody>
        </p:sp>
        <p:sp>
          <p:nvSpPr>
            <p:cNvPr id="91" name="TextBox 4"/>
            <p:cNvSpPr txBox="1">
              <a:spLocks noChangeArrowheads="1"/>
            </p:cNvSpPr>
            <p:nvPr/>
          </p:nvSpPr>
          <p:spPr bwMode="auto">
            <a:xfrm>
              <a:off x="409550" y="2857496"/>
              <a:ext cx="590550" cy="2174954"/>
            </a:xfrm>
            <a:prstGeom prst="rect">
              <a:avLst/>
            </a:prstGeom>
            <a:noFill/>
            <a:ln w="9525">
              <a:noFill/>
              <a:miter lim="800000"/>
              <a:headEnd/>
              <a:tailEnd/>
            </a:ln>
          </p:spPr>
          <p:txBody>
            <a:bodyPr>
              <a:spAutoFit/>
            </a:bodyPr>
            <a:lstStyle/>
            <a:p>
              <a:pPr algn="ctr">
                <a:spcBef>
                  <a:spcPts val="400"/>
                </a:spcBef>
              </a:pPr>
              <a:r>
                <a:rPr lang="zh-CN" altLang="en-US" sz="1400" u="none" dirty="0" smtClean="0">
                  <a:latin typeface="微软雅黑" pitchFamily="34" charset="-122"/>
                  <a:ea typeface="微软雅黑" pitchFamily="34" charset="-122"/>
                </a:rPr>
                <a:t>油料</a:t>
              </a:r>
              <a:endParaRPr lang="en-US" altLang="zh-CN" sz="1400" u="none" dirty="0" smtClean="0">
                <a:latin typeface="微软雅黑" pitchFamily="34" charset="-122"/>
                <a:ea typeface="微软雅黑" pitchFamily="34" charset="-122"/>
              </a:endParaRPr>
            </a:p>
            <a:p>
              <a:pPr algn="ctr">
                <a:spcBef>
                  <a:spcPts val="400"/>
                </a:spcBef>
              </a:pPr>
              <a:r>
                <a:rPr lang="zh-CN" altLang="en-US" sz="1400" u="none" dirty="0" smtClean="0">
                  <a:latin typeface="微软雅黑" pitchFamily="34" charset="-122"/>
                  <a:ea typeface="微软雅黑" pitchFamily="34" charset="-122"/>
                </a:rPr>
                <a:t>玉米</a:t>
              </a:r>
              <a:endParaRPr lang="en-US" altLang="zh-CN" sz="1400" u="none" dirty="0" smtClean="0">
                <a:latin typeface="微软雅黑" pitchFamily="34" charset="-122"/>
                <a:ea typeface="微软雅黑" pitchFamily="34" charset="-122"/>
              </a:endParaRPr>
            </a:p>
            <a:p>
              <a:pPr algn="ctr">
                <a:spcBef>
                  <a:spcPts val="400"/>
                </a:spcBef>
              </a:pPr>
              <a:r>
                <a:rPr lang="zh-CN" altLang="en-US" sz="1400" u="none" dirty="0" smtClean="0">
                  <a:latin typeface="微软雅黑" pitchFamily="34" charset="-122"/>
                  <a:ea typeface="微软雅黑" pitchFamily="34" charset="-122"/>
                </a:rPr>
                <a:t>小麦</a:t>
              </a:r>
              <a:endParaRPr lang="en-US" altLang="zh-CN" sz="1400" u="none" dirty="0" smtClean="0">
                <a:latin typeface="微软雅黑" pitchFamily="34" charset="-122"/>
                <a:ea typeface="微软雅黑" pitchFamily="34" charset="-122"/>
              </a:endParaRPr>
            </a:p>
            <a:p>
              <a:pPr algn="ctr">
                <a:spcBef>
                  <a:spcPts val="400"/>
                </a:spcBef>
              </a:pPr>
              <a:r>
                <a:rPr lang="zh-CN" altLang="en-US" sz="1400" u="none" dirty="0" smtClean="0">
                  <a:latin typeface="微软雅黑" pitchFamily="34" charset="-122"/>
                  <a:ea typeface="微软雅黑" pitchFamily="34" charset="-122"/>
                </a:rPr>
                <a:t>稻谷</a:t>
              </a:r>
              <a:endParaRPr lang="en-US" altLang="zh-CN" sz="1400" u="none" dirty="0" smtClean="0">
                <a:latin typeface="微软雅黑" pitchFamily="34" charset="-122"/>
                <a:ea typeface="微软雅黑" pitchFamily="34" charset="-122"/>
              </a:endParaRPr>
            </a:p>
            <a:p>
              <a:pPr algn="ctr">
                <a:spcBef>
                  <a:spcPts val="400"/>
                </a:spcBef>
              </a:pPr>
              <a:r>
                <a:rPr lang="zh-CN" altLang="en-US" sz="1400" u="none" dirty="0" smtClean="0">
                  <a:latin typeface="微软雅黑" pitchFamily="34" charset="-122"/>
                  <a:ea typeface="微软雅黑" pitchFamily="34" charset="-122"/>
                </a:rPr>
                <a:t>大麦</a:t>
              </a:r>
              <a:endParaRPr lang="en-US" altLang="zh-CN" sz="1400" u="none" dirty="0" smtClean="0">
                <a:latin typeface="微软雅黑" pitchFamily="34" charset="-122"/>
                <a:ea typeface="微软雅黑" pitchFamily="34" charset="-122"/>
              </a:endParaRPr>
            </a:p>
            <a:p>
              <a:pPr algn="ctr">
                <a:spcBef>
                  <a:spcPts val="400"/>
                </a:spcBef>
              </a:pPr>
              <a:r>
                <a:rPr lang="zh-CN" altLang="en-US" sz="1400" u="none" dirty="0" smtClean="0">
                  <a:latin typeface="微软雅黑" pitchFamily="34" charset="-122"/>
                  <a:ea typeface="微软雅黑" pitchFamily="34" charset="-122"/>
                </a:rPr>
                <a:t>番茄</a:t>
              </a:r>
              <a:endParaRPr lang="en-US" altLang="zh-CN" sz="1400" u="none" dirty="0" smtClean="0">
                <a:latin typeface="微软雅黑" pitchFamily="34" charset="-122"/>
                <a:ea typeface="微软雅黑" pitchFamily="34" charset="-122"/>
              </a:endParaRPr>
            </a:p>
            <a:p>
              <a:pPr algn="ctr">
                <a:spcBef>
                  <a:spcPts val="400"/>
                </a:spcBef>
              </a:pPr>
              <a:r>
                <a:rPr lang="zh-CN" altLang="en-US" sz="1400" u="none" dirty="0" smtClean="0">
                  <a:latin typeface="微软雅黑" pitchFamily="34" charset="-122"/>
                  <a:ea typeface="微软雅黑" pitchFamily="34" charset="-122"/>
                </a:rPr>
                <a:t>糖料</a:t>
              </a:r>
              <a:endParaRPr lang="en-US" altLang="zh-CN" sz="1400" u="none" dirty="0" smtClean="0">
                <a:latin typeface="微软雅黑" pitchFamily="34" charset="-122"/>
                <a:ea typeface="微软雅黑" pitchFamily="34" charset="-122"/>
              </a:endParaRPr>
            </a:p>
            <a:p>
              <a:pPr algn="ctr">
                <a:spcBef>
                  <a:spcPts val="400"/>
                </a:spcBef>
              </a:pPr>
              <a:r>
                <a:rPr lang="en-US" altLang="zh-CN" sz="1400" u="none" dirty="0" smtClean="0">
                  <a:latin typeface="微软雅黑" pitchFamily="34" charset="-122"/>
                  <a:ea typeface="微软雅黑" pitchFamily="34" charset="-122"/>
                </a:rPr>
                <a:t>……</a:t>
              </a:r>
              <a:endParaRPr lang="en-US" sz="1400" u="none" dirty="0">
                <a:latin typeface="微软雅黑" pitchFamily="34" charset="-122"/>
                <a:ea typeface="微软雅黑" pitchFamily="34" charset="-122"/>
              </a:endParaRPr>
            </a:p>
          </p:txBody>
        </p:sp>
        <p:sp>
          <p:nvSpPr>
            <p:cNvPr id="92" name="TextBox 26"/>
            <p:cNvSpPr txBox="1">
              <a:spLocks noChangeArrowheads="1"/>
            </p:cNvSpPr>
            <p:nvPr/>
          </p:nvSpPr>
          <p:spPr bwMode="auto">
            <a:xfrm>
              <a:off x="214313" y="2192529"/>
              <a:ext cx="1901825" cy="307777"/>
            </a:xfrm>
            <a:prstGeom prst="rect">
              <a:avLst/>
            </a:prstGeom>
            <a:noFill/>
            <a:ln w="9525">
              <a:noFill/>
              <a:miter lim="800000"/>
              <a:headEnd/>
              <a:tailEnd/>
            </a:ln>
          </p:spPr>
          <p:txBody>
            <a:bodyPr>
              <a:spAutoFit/>
            </a:bodyPr>
            <a:lstStyle/>
            <a:p>
              <a:pPr algn="l"/>
              <a:r>
                <a:rPr lang="en-US" altLang="zh-CN" sz="1400" u="none" dirty="0" smtClean="0">
                  <a:latin typeface="微软雅黑" pitchFamily="34" charset="-122"/>
                  <a:ea typeface="微软雅黑" pitchFamily="34" charset="-122"/>
                </a:rPr>
                <a:t>Origination</a:t>
              </a:r>
              <a:r>
                <a:rPr lang="zh-CN" altLang="en-US" sz="1400" u="none" dirty="0" smtClean="0">
                  <a:latin typeface="微软雅黑" pitchFamily="34" charset="-122"/>
                  <a:ea typeface="微软雅黑" pitchFamily="34" charset="-122"/>
                </a:rPr>
                <a:t>田间</a:t>
              </a:r>
              <a:endParaRPr lang="en-US" altLang="zh-CN" sz="1400" u="none" dirty="0">
                <a:latin typeface="微软雅黑" pitchFamily="34" charset="-122"/>
                <a:ea typeface="微软雅黑" pitchFamily="34" charset="-122"/>
              </a:endParaRPr>
            </a:p>
          </p:txBody>
        </p:sp>
        <p:sp>
          <p:nvSpPr>
            <p:cNvPr id="93" name="TextBox 28"/>
            <p:cNvSpPr txBox="1">
              <a:spLocks noChangeArrowheads="1"/>
            </p:cNvSpPr>
            <p:nvPr/>
          </p:nvSpPr>
          <p:spPr bwMode="auto">
            <a:xfrm>
              <a:off x="6873875" y="2192529"/>
              <a:ext cx="2055813" cy="307777"/>
            </a:xfrm>
            <a:prstGeom prst="rect">
              <a:avLst/>
            </a:prstGeom>
            <a:noFill/>
            <a:ln w="9525">
              <a:noFill/>
              <a:miter lim="800000"/>
              <a:headEnd/>
              <a:tailEnd/>
            </a:ln>
          </p:spPr>
          <p:txBody>
            <a:bodyPr>
              <a:spAutoFit/>
            </a:bodyPr>
            <a:lstStyle/>
            <a:p>
              <a:pPr algn="r"/>
              <a:r>
                <a:rPr lang="en-US" altLang="zh-CN" sz="1400" u="none" dirty="0" smtClean="0">
                  <a:latin typeface="微软雅黑" pitchFamily="34" charset="-122"/>
                  <a:ea typeface="微软雅黑" pitchFamily="34" charset="-122"/>
                </a:rPr>
                <a:t>Consumption</a:t>
              </a:r>
              <a:r>
                <a:rPr lang="zh-CN" altLang="en-US" sz="1400" u="none" dirty="0" smtClean="0">
                  <a:latin typeface="微软雅黑" pitchFamily="34" charset="-122"/>
                  <a:ea typeface="微软雅黑" pitchFamily="34" charset="-122"/>
                </a:rPr>
                <a:t>餐桌</a:t>
              </a:r>
              <a:endParaRPr lang="en-US" altLang="zh-CN" sz="1400" u="none" dirty="0">
                <a:latin typeface="微软雅黑" pitchFamily="34" charset="-122"/>
                <a:ea typeface="微软雅黑" pitchFamily="34" charset="-122"/>
              </a:endParaRPr>
            </a:p>
          </p:txBody>
        </p:sp>
        <p:sp>
          <p:nvSpPr>
            <p:cNvPr id="94" name="TextBox 19"/>
            <p:cNvSpPr txBox="1">
              <a:spLocks noChangeArrowheads="1"/>
            </p:cNvSpPr>
            <p:nvPr/>
          </p:nvSpPr>
          <p:spPr bwMode="auto">
            <a:xfrm>
              <a:off x="1928795" y="2299641"/>
              <a:ext cx="1285884" cy="307777"/>
            </a:xfrm>
            <a:prstGeom prst="rect">
              <a:avLst/>
            </a:prstGeom>
            <a:noFill/>
            <a:ln w="9525">
              <a:noFill/>
              <a:miter lim="800000"/>
              <a:headEnd/>
              <a:tailEnd/>
            </a:ln>
          </p:spPr>
          <p:txBody>
            <a:bodyPr wrap="square">
              <a:spAutoFit/>
            </a:bodyPr>
            <a:lstStyle/>
            <a:p>
              <a:pPr algn="l"/>
              <a:r>
                <a:rPr lang="zh-CN" altLang="en-US" sz="1400" u="none" dirty="0" smtClean="0">
                  <a:latin typeface="微软雅黑" pitchFamily="34" charset="-122"/>
                  <a:ea typeface="微软雅黑" pitchFamily="34" charset="-122"/>
                </a:rPr>
                <a:t>上游“出口”</a:t>
              </a:r>
              <a:endParaRPr lang="en-US" altLang="zh-CN" sz="1400" u="none" dirty="0">
                <a:latin typeface="微软雅黑" pitchFamily="34" charset="-122"/>
                <a:ea typeface="微软雅黑" pitchFamily="34" charset="-122"/>
              </a:endParaRPr>
            </a:p>
          </p:txBody>
        </p:sp>
        <p:sp>
          <p:nvSpPr>
            <p:cNvPr id="95" name="TextBox 20"/>
            <p:cNvSpPr txBox="1">
              <a:spLocks noChangeArrowheads="1"/>
            </p:cNvSpPr>
            <p:nvPr/>
          </p:nvSpPr>
          <p:spPr bwMode="auto">
            <a:xfrm>
              <a:off x="3821122" y="2291034"/>
              <a:ext cx="1751010" cy="307777"/>
            </a:xfrm>
            <a:prstGeom prst="rect">
              <a:avLst/>
            </a:prstGeom>
            <a:noFill/>
            <a:ln w="9525">
              <a:noFill/>
              <a:miter lim="800000"/>
              <a:headEnd/>
              <a:tailEnd/>
            </a:ln>
          </p:spPr>
          <p:txBody>
            <a:bodyPr wrap="square">
              <a:spAutoFit/>
            </a:bodyPr>
            <a:lstStyle/>
            <a:p>
              <a:pPr algn="ctr"/>
              <a:r>
                <a:rPr lang="zh-CN" altLang="en-US" sz="1400" u="none" dirty="0" smtClean="0">
                  <a:latin typeface="微软雅黑" pitchFamily="34" charset="-122"/>
                  <a:ea typeface="微软雅黑" pitchFamily="34" charset="-122"/>
                </a:rPr>
                <a:t>中间产品“出口”</a:t>
              </a:r>
              <a:endParaRPr lang="en-US" altLang="zh-CN" sz="1400" u="none" dirty="0">
                <a:latin typeface="微软雅黑" pitchFamily="34" charset="-122"/>
                <a:ea typeface="微软雅黑" pitchFamily="34" charset="-122"/>
              </a:endParaRPr>
            </a:p>
          </p:txBody>
        </p:sp>
        <p:sp>
          <p:nvSpPr>
            <p:cNvPr id="96" name="右箭头 95"/>
            <p:cNvSpPr/>
            <p:nvPr/>
          </p:nvSpPr>
          <p:spPr>
            <a:xfrm flipV="1">
              <a:off x="285750" y="2000240"/>
              <a:ext cx="8501063" cy="2143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u="none"/>
            </a:p>
          </p:txBody>
        </p:sp>
        <p:graphicFrame>
          <p:nvGraphicFramePr>
            <p:cNvPr id="97" name="图示 96"/>
            <p:cNvGraphicFramePr/>
            <p:nvPr/>
          </p:nvGraphicFramePr>
          <p:xfrm>
            <a:off x="285720" y="1285860"/>
            <a:ext cx="8572560" cy="92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8" name="矩形 97"/>
            <p:cNvSpPr/>
            <p:nvPr/>
          </p:nvSpPr>
          <p:spPr>
            <a:xfrm>
              <a:off x="1285875" y="2870228"/>
              <a:ext cx="5643563" cy="278606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u="none" dirty="0"/>
            </a:p>
          </p:txBody>
        </p:sp>
        <p:sp>
          <p:nvSpPr>
            <p:cNvPr id="99" name="AutoShape 12"/>
            <p:cNvSpPr>
              <a:spLocks noChangeArrowheads="1"/>
            </p:cNvSpPr>
            <p:nvPr/>
          </p:nvSpPr>
          <p:spPr bwMode="auto">
            <a:xfrm>
              <a:off x="2677552" y="3260753"/>
              <a:ext cx="1133475" cy="395287"/>
            </a:xfrm>
            <a:prstGeom prst="roundRect">
              <a:avLst>
                <a:gd name="adj" fmla="val 16667"/>
              </a:avLst>
            </a:prstGeom>
            <a:solidFill>
              <a:schemeClr val="bg1"/>
            </a:solidFill>
            <a:ln w="9525">
              <a:solidFill>
                <a:schemeClr val="tx1"/>
              </a:solidFill>
              <a:prstDash val="solid"/>
              <a:round/>
              <a:headEnd/>
              <a:tailEnd/>
            </a:ln>
          </p:spPr>
          <p:txBody>
            <a:bodyPr anchor="ctr" anchorCtr="1"/>
            <a:lstStyle/>
            <a:p>
              <a:pPr>
                <a:spcAft>
                  <a:spcPts val="1000"/>
                </a:spcAft>
                <a:defRPr/>
              </a:pPr>
              <a:r>
                <a:rPr lang="zh-CN" altLang="en-US" sz="1400" u="none" dirty="0">
                  <a:latin typeface="微软雅黑" pitchFamily="34" charset="-122"/>
                  <a:ea typeface="微软雅黑" pitchFamily="34" charset="-122"/>
                </a:rPr>
                <a:t>食品原料</a:t>
              </a:r>
              <a:endParaRPr lang="zh-CN" sz="1400" u="none" dirty="0">
                <a:latin typeface="微软雅黑" pitchFamily="34" charset="-122"/>
                <a:ea typeface="微软雅黑" pitchFamily="34" charset="-122"/>
              </a:endParaRPr>
            </a:p>
          </p:txBody>
        </p:sp>
        <p:sp>
          <p:nvSpPr>
            <p:cNvPr id="100" name="AutoShape 8"/>
            <p:cNvSpPr>
              <a:spLocks noChangeArrowheads="1"/>
            </p:cNvSpPr>
            <p:nvPr/>
          </p:nvSpPr>
          <p:spPr bwMode="auto">
            <a:xfrm>
              <a:off x="1330325" y="3363940"/>
              <a:ext cx="598488" cy="850878"/>
            </a:xfrm>
            <a:prstGeom prst="roundRect">
              <a:avLst>
                <a:gd name="adj" fmla="val 16667"/>
              </a:avLst>
            </a:prstGeom>
            <a:solidFill>
              <a:srgbClr val="FFFFFF"/>
            </a:solidFill>
            <a:ln w="9525">
              <a:solidFill>
                <a:srgbClr val="000000"/>
              </a:solidFill>
              <a:round/>
              <a:headEnd/>
              <a:tailEnd/>
            </a:ln>
          </p:spPr>
          <p:txBody>
            <a:bodyPr anchor="ctr" anchorCtr="1"/>
            <a:lstStyle/>
            <a:p>
              <a:pPr>
                <a:lnSpc>
                  <a:spcPct val="90000"/>
                </a:lnSpc>
                <a:spcAft>
                  <a:spcPts val="0"/>
                </a:spcAft>
                <a:defRPr/>
              </a:pPr>
              <a:r>
                <a:rPr lang="zh-CN" altLang="en-US" sz="1400" u="none" dirty="0" smtClean="0">
                  <a:latin typeface="微软雅黑" pitchFamily="34" charset="-122"/>
                  <a:ea typeface="微软雅黑" pitchFamily="34" charset="-122"/>
                </a:rPr>
                <a:t>原粮等农产品</a:t>
              </a:r>
              <a:endParaRPr lang="zh-CN" sz="1400" u="none" dirty="0">
                <a:latin typeface="微软雅黑" pitchFamily="34" charset="-122"/>
                <a:ea typeface="微软雅黑" pitchFamily="34" charset="-122"/>
              </a:endParaRPr>
            </a:p>
          </p:txBody>
        </p:sp>
        <p:sp>
          <p:nvSpPr>
            <p:cNvPr id="101" name="AutoShape 8"/>
            <p:cNvSpPr>
              <a:spLocks noChangeArrowheads="1"/>
            </p:cNvSpPr>
            <p:nvPr/>
          </p:nvSpPr>
          <p:spPr bwMode="auto">
            <a:xfrm>
              <a:off x="2677552" y="5189565"/>
              <a:ext cx="1133475" cy="395288"/>
            </a:xfrm>
            <a:prstGeom prst="roundRect">
              <a:avLst>
                <a:gd name="adj" fmla="val 16667"/>
              </a:avLst>
            </a:prstGeom>
            <a:solidFill>
              <a:schemeClr val="bg1"/>
            </a:solidFill>
            <a:ln w="9525">
              <a:solidFill>
                <a:srgbClr val="000000"/>
              </a:solidFill>
              <a:round/>
              <a:headEnd/>
              <a:tailEnd/>
            </a:ln>
          </p:spPr>
          <p:txBody>
            <a:bodyPr anchor="ctr" anchorCtr="1"/>
            <a:lstStyle/>
            <a:p>
              <a:r>
                <a:rPr lang="zh-CN" altLang="en-US" sz="1400" u="none">
                  <a:latin typeface="微软雅黑" pitchFamily="34" charset="-122"/>
                  <a:ea typeface="微软雅黑" pitchFamily="34" charset="-122"/>
                </a:rPr>
                <a:t>生物质能源</a:t>
              </a:r>
              <a:endParaRPr lang="zh-CN" sz="1400" u="none">
                <a:latin typeface="微软雅黑" pitchFamily="34" charset="-122"/>
                <a:ea typeface="微软雅黑" pitchFamily="34" charset="-122"/>
              </a:endParaRPr>
            </a:p>
          </p:txBody>
        </p:sp>
        <p:sp>
          <p:nvSpPr>
            <p:cNvPr id="102" name="AutoShape 8"/>
            <p:cNvSpPr>
              <a:spLocks noChangeArrowheads="1"/>
            </p:cNvSpPr>
            <p:nvPr/>
          </p:nvSpPr>
          <p:spPr bwMode="auto">
            <a:xfrm>
              <a:off x="4465352" y="4226327"/>
              <a:ext cx="392400" cy="676800"/>
            </a:xfrm>
            <a:prstGeom prst="roundRect">
              <a:avLst>
                <a:gd name="adj" fmla="val 16667"/>
              </a:avLst>
            </a:prstGeom>
            <a:solidFill>
              <a:schemeClr val="bg1"/>
            </a:solidFill>
            <a:ln w="9525">
              <a:solidFill>
                <a:srgbClr val="000000"/>
              </a:solidFill>
              <a:round/>
              <a:headEnd/>
              <a:tailEnd/>
            </a:ln>
          </p:spPr>
          <p:txBody>
            <a:bodyPr anchor="ctr" anchorCtr="1"/>
            <a:lstStyle/>
            <a:p>
              <a:pPr>
                <a:spcAft>
                  <a:spcPts val="1000"/>
                </a:spcAft>
              </a:pPr>
              <a:r>
                <a:rPr lang="zh-CN" altLang="en-US" sz="1400" u="none" dirty="0">
                  <a:latin typeface="微软雅黑" pitchFamily="34" charset="-122"/>
                  <a:ea typeface="微软雅黑" pitchFamily="34" charset="-122"/>
                </a:rPr>
                <a:t>饲料</a:t>
              </a:r>
              <a:endParaRPr lang="zh-CN" sz="1400" u="none" dirty="0">
                <a:latin typeface="微软雅黑" pitchFamily="34" charset="-122"/>
                <a:ea typeface="微软雅黑" pitchFamily="34" charset="-122"/>
              </a:endParaRPr>
            </a:p>
          </p:txBody>
        </p:sp>
        <p:sp>
          <p:nvSpPr>
            <p:cNvPr id="103" name="AutoShape 6"/>
            <p:cNvSpPr>
              <a:spLocks noChangeArrowheads="1"/>
            </p:cNvSpPr>
            <p:nvPr/>
          </p:nvSpPr>
          <p:spPr bwMode="auto">
            <a:xfrm>
              <a:off x="2677552" y="3689378"/>
              <a:ext cx="1133475" cy="395287"/>
            </a:xfrm>
            <a:prstGeom prst="roundRect">
              <a:avLst>
                <a:gd name="adj" fmla="val 16667"/>
              </a:avLst>
            </a:prstGeom>
            <a:solidFill>
              <a:schemeClr val="bg1"/>
            </a:solidFill>
            <a:ln w="9525">
              <a:solidFill>
                <a:srgbClr val="000000"/>
              </a:solidFill>
              <a:round/>
              <a:headEnd/>
              <a:tailEnd/>
            </a:ln>
          </p:spPr>
          <p:txBody>
            <a:bodyPr anchor="ctr" anchorCtr="1"/>
            <a:lstStyle/>
            <a:p>
              <a:r>
                <a:rPr lang="zh-CN" altLang="en-US" sz="1400" u="none" dirty="0">
                  <a:latin typeface="微软雅黑" pitchFamily="34" charset="-122"/>
                  <a:ea typeface="微软雅黑" pitchFamily="34" charset="-122"/>
                </a:rPr>
                <a:t>食品添加剂</a:t>
              </a:r>
            </a:p>
          </p:txBody>
        </p:sp>
        <p:sp>
          <p:nvSpPr>
            <p:cNvPr id="104" name="AutoShape 6"/>
            <p:cNvSpPr>
              <a:spLocks noChangeArrowheads="1"/>
            </p:cNvSpPr>
            <p:nvPr/>
          </p:nvSpPr>
          <p:spPr bwMode="auto">
            <a:xfrm>
              <a:off x="2661677" y="4639917"/>
              <a:ext cx="1149350" cy="395288"/>
            </a:xfrm>
            <a:prstGeom prst="roundRect">
              <a:avLst>
                <a:gd name="adj" fmla="val 16667"/>
              </a:avLst>
            </a:prstGeom>
            <a:solidFill>
              <a:schemeClr val="bg1"/>
            </a:solidFill>
            <a:ln w="9525">
              <a:solidFill>
                <a:srgbClr val="000000"/>
              </a:solidFill>
              <a:round/>
              <a:headEnd/>
              <a:tailEnd/>
            </a:ln>
          </p:spPr>
          <p:txBody>
            <a:bodyPr anchor="ctr" anchorCtr="1"/>
            <a:lstStyle/>
            <a:p>
              <a:r>
                <a:rPr lang="zh-CN" altLang="en-US" sz="1400" u="none" dirty="0">
                  <a:latin typeface="微软雅黑" pitchFamily="34" charset="-122"/>
                  <a:ea typeface="微软雅黑" pitchFamily="34" charset="-122"/>
                </a:rPr>
                <a:t>饲料添加剂</a:t>
              </a:r>
            </a:p>
          </p:txBody>
        </p:sp>
        <p:cxnSp>
          <p:nvCxnSpPr>
            <p:cNvPr id="105" name="肘形连接符 80"/>
            <p:cNvCxnSpPr>
              <a:stCxn id="104" idx="3"/>
              <a:endCxn id="90" idx="1"/>
            </p:cNvCxnSpPr>
            <p:nvPr/>
          </p:nvCxnSpPr>
          <p:spPr>
            <a:xfrm flipV="1">
              <a:off x="3811027" y="4564219"/>
              <a:ext cx="189472" cy="273342"/>
            </a:xfrm>
            <a:prstGeom prst="bentConnector3">
              <a:avLst>
                <a:gd name="adj1" fmla="val 50000"/>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6" name="肘形连接符 80"/>
            <p:cNvCxnSpPr>
              <a:stCxn id="89" idx="3"/>
              <a:endCxn id="103" idx="1"/>
            </p:cNvCxnSpPr>
            <p:nvPr/>
          </p:nvCxnSpPr>
          <p:spPr>
            <a:xfrm flipV="1">
              <a:off x="2428857" y="3887022"/>
              <a:ext cx="248695" cy="51911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形状 172"/>
            <p:cNvCxnSpPr>
              <a:cxnSpLocks noChangeShapeType="1"/>
              <a:stCxn id="89" idx="3"/>
              <a:endCxn id="101" idx="1"/>
            </p:cNvCxnSpPr>
            <p:nvPr/>
          </p:nvCxnSpPr>
          <p:spPr bwMode="auto">
            <a:xfrm>
              <a:off x="2428857" y="4406140"/>
              <a:ext cx="248695" cy="981069"/>
            </a:xfrm>
            <a:prstGeom prst="bentConnector3">
              <a:avLst>
                <a:gd name="adj1" fmla="val 50000"/>
              </a:avLst>
            </a:prstGeom>
            <a:noFill/>
            <a:ln w="9525" algn="ctr">
              <a:solidFill>
                <a:schemeClr val="tx1"/>
              </a:solidFill>
              <a:round/>
              <a:headEnd/>
              <a:tailEnd type="arrow" w="med" len="med"/>
            </a:ln>
          </p:spPr>
        </p:cxnSp>
        <p:cxnSp>
          <p:nvCxnSpPr>
            <p:cNvPr id="108" name="形状 174"/>
            <p:cNvCxnSpPr>
              <a:cxnSpLocks noChangeShapeType="1"/>
              <a:stCxn id="89" idx="3"/>
              <a:endCxn id="99" idx="1"/>
            </p:cNvCxnSpPr>
            <p:nvPr/>
          </p:nvCxnSpPr>
          <p:spPr bwMode="auto">
            <a:xfrm flipV="1">
              <a:off x="2428857" y="3458397"/>
              <a:ext cx="248695" cy="947743"/>
            </a:xfrm>
            <a:prstGeom prst="bentConnector3">
              <a:avLst>
                <a:gd name="adj1" fmla="val 50000"/>
              </a:avLst>
            </a:prstGeom>
            <a:noFill/>
            <a:ln w="9525" algn="ctr">
              <a:solidFill>
                <a:schemeClr val="tx1"/>
              </a:solidFill>
              <a:round/>
              <a:headEnd/>
              <a:tailEnd type="arrow" w="med" len="med"/>
            </a:ln>
          </p:spPr>
        </p:cxnSp>
        <p:cxnSp>
          <p:nvCxnSpPr>
            <p:cNvPr id="109" name="形状 187"/>
            <p:cNvCxnSpPr>
              <a:cxnSpLocks noChangeShapeType="1"/>
              <a:stCxn id="89" idx="3"/>
              <a:endCxn id="104" idx="1"/>
            </p:cNvCxnSpPr>
            <p:nvPr/>
          </p:nvCxnSpPr>
          <p:spPr bwMode="auto">
            <a:xfrm>
              <a:off x="2428857" y="4406140"/>
              <a:ext cx="232820" cy="431421"/>
            </a:xfrm>
            <a:prstGeom prst="bentConnector3">
              <a:avLst>
                <a:gd name="adj1" fmla="val 50000"/>
              </a:avLst>
            </a:prstGeom>
            <a:noFill/>
            <a:ln w="9525" algn="ctr">
              <a:solidFill>
                <a:schemeClr val="tx1"/>
              </a:solidFill>
              <a:round/>
              <a:headEnd/>
              <a:tailEnd type="arrow" w="med" len="med"/>
            </a:ln>
          </p:spPr>
        </p:cxnSp>
        <p:cxnSp>
          <p:nvCxnSpPr>
            <p:cNvPr id="110" name="形状 190"/>
            <p:cNvCxnSpPr>
              <a:cxnSpLocks noChangeShapeType="1"/>
              <a:stCxn id="100" idx="0"/>
              <a:endCxn id="88" idx="0"/>
            </p:cNvCxnSpPr>
            <p:nvPr/>
          </p:nvCxnSpPr>
          <p:spPr bwMode="auto">
            <a:xfrm rot="5400000" flipH="1" flipV="1">
              <a:off x="4005548" y="975819"/>
              <a:ext cx="12142" cy="4764100"/>
            </a:xfrm>
            <a:prstGeom prst="bentConnector3">
              <a:avLst>
                <a:gd name="adj1" fmla="val 1982721"/>
              </a:avLst>
            </a:prstGeom>
            <a:noFill/>
            <a:ln w="9525" algn="ctr">
              <a:solidFill>
                <a:schemeClr val="tx1"/>
              </a:solidFill>
              <a:round/>
              <a:headEnd/>
              <a:tailEnd type="arrow" w="med" len="med"/>
            </a:ln>
          </p:spPr>
        </p:cxnSp>
        <p:sp>
          <p:nvSpPr>
            <p:cNvPr id="111" name="TextBox 23"/>
            <p:cNvSpPr txBox="1">
              <a:spLocks noChangeArrowheads="1"/>
            </p:cNvSpPr>
            <p:nvPr/>
          </p:nvSpPr>
          <p:spPr bwMode="auto">
            <a:xfrm>
              <a:off x="7143768" y="2580497"/>
              <a:ext cx="1857388" cy="307777"/>
            </a:xfrm>
            <a:prstGeom prst="rect">
              <a:avLst/>
            </a:prstGeom>
            <a:noFill/>
            <a:ln w="9525">
              <a:noFill/>
              <a:miter lim="800000"/>
              <a:headEnd/>
              <a:tailEnd/>
            </a:ln>
          </p:spPr>
          <p:txBody>
            <a:bodyPr wrap="square">
              <a:spAutoFit/>
            </a:bodyPr>
            <a:lstStyle/>
            <a:p>
              <a:pPr algn="l"/>
              <a:r>
                <a:rPr lang="zh-CN" altLang="en-US" sz="1400" u="none" dirty="0" smtClean="0">
                  <a:latin typeface="微软雅黑" pitchFamily="34" charset="-122"/>
                  <a:ea typeface="微软雅黑" pitchFamily="34" charset="-122"/>
                </a:rPr>
                <a:t>终端消费品“出口”</a:t>
              </a:r>
              <a:endParaRPr lang="en-US" altLang="zh-CN" sz="1400" u="none" dirty="0">
                <a:latin typeface="微软雅黑" pitchFamily="34" charset="-122"/>
                <a:ea typeface="微软雅黑" pitchFamily="34" charset="-122"/>
              </a:endParaRPr>
            </a:p>
          </p:txBody>
        </p:sp>
        <p:sp>
          <p:nvSpPr>
            <p:cNvPr id="112" name="AutoShape 6"/>
            <p:cNvSpPr>
              <a:spLocks noChangeArrowheads="1"/>
            </p:cNvSpPr>
            <p:nvPr/>
          </p:nvSpPr>
          <p:spPr bwMode="auto">
            <a:xfrm>
              <a:off x="2677552" y="4211292"/>
              <a:ext cx="1133475" cy="395288"/>
            </a:xfrm>
            <a:prstGeom prst="roundRect">
              <a:avLst>
                <a:gd name="adj" fmla="val 16667"/>
              </a:avLst>
            </a:prstGeom>
            <a:solidFill>
              <a:schemeClr val="bg1"/>
            </a:solidFill>
            <a:ln w="9525">
              <a:solidFill>
                <a:srgbClr val="000000"/>
              </a:solidFill>
              <a:round/>
              <a:headEnd/>
              <a:tailEnd/>
            </a:ln>
          </p:spPr>
          <p:txBody>
            <a:bodyPr anchor="ctr" anchorCtr="1"/>
            <a:lstStyle/>
            <a:p>
              <a:r>
                <a:rPr lang="zh-CN" altLang="en-US" sz="1400" u="none" dirty="0" smtClean="0">
                  <a:latin typeface="微软雅黑" pitchFamily="34" charset="-122"/>
                  <a:ea typeface="微软雅黑" pitchFamily="34" charset="-122"/>
                </a:rPr>
                <a:t>饲料原料</a:t>
              </a:r>
              <a:endParaRPr lang="zh-CN" altLang="en-US" sz="1400" u="none" dirty="0">
                <a:latin typeface="微软雅黑" pitchFamily="34" charset="-122"/>
                <a:ea typeface="微软雅黑" pitchFamily="34" charset="-122"/>
              </a:endParaRPr>
            </a:p>
          </p:txBody>
        </p:sp>
        <p:cxnSp>
          <p:nvCxnSpPr>
            <p:cNvPr id="113" name="肘形连接符 80"/>
            <p:cNvCxnSpPr>
              <a:stCxn id="112" idx="3"/>
              <a:endCxn id="90" idx="1"/>
            </p:cNvCxnSpPr>
            <p:nvPr/>
          </p:nvCxnSpPr>
          <p:spPr>
            <a:xfrm>
              <a:off x="3811027" y="4408936"/>
              <a:ext cx="189472" cy="15528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肘形连接符 80"/>
            <p:cNvCxnSpPr>
              <a:stCxn id="103" idx="3"/>
              <a:endCxn id="88" idx="1"/>
            </p:cNvCxnSpPr>
            <p:nvPr/>
          </p:nvCxnSpPr>
          <p:spPr>
            <a:xfrm flipV="1">
              <a:off x="3811027" y="3568994"/>
              <a:ext cx="2118295" cy="318028"/>
            </a:xfrm>
            <a:prstGeom prst="bentConnector3">
              <a:avLst>
                <a:gd name="adj1" fmla="val 50000"/>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5" name="肘形连接符 80"/>
            <p:cNvCxnSpPr>
              <a:stCxn id="99" idx="3"/>
              <a:endCxn id="88" idx="1"/>
            </p:cNvCxnSpPr>
            <p:nvPr/>
          </p:nvCxnSpPr>
          <p:spPr>
            <a:xfrm>
              <a:off x="3811027" y="3458397"/>
              <a:ext cx="2118295" cy="110597"/>
            </a:xfrm>
            <a:prstGeom prst="bentConnector3">
              <a:avLst>
                <a:gd name="adj1" fmla="val 50000"/>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6" name="形状 187"/>
            <p:cNvCxnSpPr>
              <a:cxnSpLocks noChangeShapeType="1"/>
              <a:stCxn id="89" idx="3"/>
              <a:endCxn id="112" idx="1"/>
            </p:cNvCxnSpPr>
            <p:nvPr/>
          </p:nvCxnSpPr>
          <p:spPr bwMode="auto">
            <a:xfrm>
              <a:off x="2428857" y="4406140"/>
              <a:ext cx="248695" cy="2796"/>
            </a:xfrm>
            <a:prstGeom prst="bentConnector3">
              <a:avLst>
                <a:gd name="adj1" fmla="val 50000"/>
              </a:avLst>
            </a:prstGeom>
            <a:noFill/>
            <a:ln w="9525" algn="ctr">
              <a:solidFill>
                <a:schemeClr val="tx1"/>
              </a:solidFill>
              <a:round/>
              <a:headEnd/>
              <a:tailEnd type="arrow" w="med" len="med"/>
            </a:ln>
          </p:spPr>
        </p:cxnSp>
        <p:cxnSp>
          <p:nvCxnSpPr>
            <p:cNvPr id="117" name="肘形连接符 80"/>
            <p:cNvCxnSpPr>
              <a:stCxn id="100" idx="2"/>
              <a:endCxn id="89" idx="1"/>
            </p:cNvCxnSpPr>
            <p:nvPr/>
          </p:nvCxnSpPr>
          <p:spPr>
            <a:xfrm rot="16200000" flipH="1">
              <a:off x="1754958" y="4089428"/>
              <a:ext cx="191322" cy="44210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肘形连接符 80"/>
            <p:cNvCxnSpPr>
              <a:stCxn id="102" idx="3"/>
              <a:endCxn id="123" idx="1"/>
            </p:cNvCxnSpPr>
            <p:nvPr/>
          </p:nvCxnSpPr>
          <p:spPr>
            <a:xfrm>
              <a:off x="4857752" y="4564727"/>
              <a:ext cx="1071570" cy="7281"/>
            </a:xfrm>
            <a:prstGeom prst="bentConnector3">
              <a:avLst>
                <a:gd name="adj1" fmla="val 50000"/>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9" name="肘形连接符 80"/>
            <p:cNvCxnSpPr>
              <a:stCxn id="90" idx="3"/>
              <a:endCxn id="102" idx="1"/>
            </p:cNvCxnSpPr>
            <p:nvPr/>
          </p:nvCxnSpPr>
          <p:spPr>
            <a:xfrm>
              <a:off x="4357686" y="4564219"/>
              <a:ext cx="107666" cy="50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肘形连接符 80"/>
            <p:cNvCxnSpPr>
              <a:stCxn id="100" idx="2"/>
              <a:endCxn id="90" idx="2"/>
            </p:cNvCxnSpPr>
            <p:nvPr/>
          </p:nvCxnSpPr>
          <p:spPr>
            <a:xfrm rot="16200000" flipH="1">
              <a:off x="2582860" y="3261527"/>
              <a:ext cx="642942" cy="2549524"/>
            </a:xfrm>
            <a:prstGeom prst="bentConnector3">
              <a:avLst>
                <a:gd name="adj1" fmla="val 1355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肘形连接符 80"/>
            <p:cNvCxnSpPr>
              <a:stCxn id="100" idx="2"/>
              <a:endCxn id="102" idx="2"/>
            </p:cNvCxnSpPr>
            <p:nvPr/>
          </p:nvCxnSpPr>
          <p:spPr>
            <a:xfrm rot="16200000" flipH="1">
              <a:off x="2801406" y="3042980"/>
              <a:ext cx="688309" cy="3031983"/>
            </a:xfrm>
            <a:prstGeom prst="bentConnector3">
              <a:avLst>
                <a:gd name="adj1" fmla="val 13321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86380" y="4289456"/>
              <a:ext cx="357187" cy="56830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oAutofit/>
            </a:bodyPr>
            <a:lstStyle/>
            <a:p>
              <a:pPr>
                <a:lnSpc>
                  <a:spcPct val="90000"/>
                </a:lnSpc>
              </a:pPr>
              <a:r>
                <a:rPr lang="zh-CN" altLang="en-US" sz="1400" u="none" dirty="0" smtClean="0">
                  <a:solidFill>
                    <a:schemeClr val="tx1"/>
                  </a:solidFill>
                  <a:latin typeface="微软雅黑" pitchFamily="34" charset="-122"/>
                  <a:ea typeface="微软雅黑" pitchFamily="34" charset="-122"/>
                </a:rPr>
                <a:t>养殖</a:t>
              </a:r>
              <a:endParaRPr lang="zh-CN" altLang="en-US" sz="1400" u="none" dirty="0">
                <a:solidFill>
                  <a:schemeClr val="tx1"/>
                </a:solidFill>
                <a:latin typeface="微软雅黑" pitchFamily="34" charset="-122"/>
                <a:ea typeface="微软雅黑" pitchFamily="34" charset="-122"/>
              </a:endParaRPr>
            </a:p>
          </p:txBody>
        </p:sp>
        <p:sp>
          <p:nvSpPr>
            <p:cNvPr id="123" name="TextBox 122"/>
            <p:cNvSpPr txBox="1"/>
            <p:nvPr/>
          </p:nvSpPr>
          <p:spPr>
            <a:xfrm>
              <a:off x="5929322" y="4357694"/>
              <a:ext cx="928694" cy="4286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oAutofit/>
            </a:bodyPr>
            <a:lstStyle/>
            <a:p>
              <a:pPr>
                <a:lnSpc>
                  <a:spcPct val="90000"/>
                </a:lnSpc>
              </a:pPr>
              <a:r>
                <a:rPr lang="zh-CN" altLang="en-US" sz="1400" dirty="0" smtClean="0">
                  <a:solidFill>
                    <a:schemeClr val="tx1"/>
                  </a:solidFill>
                  <a:latin typeface="微软雅黑" pitchFamily="34" charset="-122"/>
                  <a:ea typeface="微软雅黑" pitchFamily="34" charset="-122"/>
                </a:rPr>
                <a:t>食品制造与营销</a:t>
              </a:r>
              <a:endParaRPr lang="zh-CN" altLang="en-US" sz="1400" u="none" dirty="0">
                <a:solidFill>
                  <a:schemeClr val="tx1"/>
                </a:solidFill>
                <a:latin typeface="微软雅黑" pitchFamily="34" charset="-122"/>
                <a:ea typeface="微软雅黑" pitchFamily="34" charset="-122"/>
              </a:endParaRPr>
            </a:p>
          </p:txBody>
        </p:sp>
      </p:gr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hidden="1"/>
          <p:cNvGraphicFramePr>
            <a:graphicFrameLocks noChangeAspect="1"/>
          </p:cNvGraphicFramePr>
          <p:nvPr/>
        </p:nvGraphicFramePr>
        <p:xfrm>
          <a:off x="0" y="0"/>
          <a:ext cx="146050" cy="158750"/>
        </p:xfrm>
        <a:graphic>
          <a:graphicData uri="http://schemas.openxmlformats.org/presentationml/2006/ole">
            <p:oleObj spid="_x0000_s3074" name="think-cell Slide" r:id="rId81" imgW="360" imgH="360" progId="">
              <p:embed/>
            </p:oleObj>
          </a:graphicData>
        </a:graphic>
      </p:graphicFrame>
      <p:sp>
        <p:nvSpPr>
          <p:cNvPr id="3083" name="Rectangle 14"/>
          <p:cNvSpPr>
            <a:spLocks noChangeArrowheads="1"/>
          </p:cNvSpPr>
          <p:nvPr>
            <p:custDataLst>
              <p:tags r:id="rId2"/>
            </p:custDataLst>
          </p:nvPr>
        </p:nvSpPr>
        <p:spPr bwMode="auto">
          <a:xfrm>
            <a:off x="0" y="0"/>
            <a:ext cx="184150" cy="369888"/>
          </a:xfrm>
          <a:prstGeom prst="rect">
            <a:avLst/>
          </a:prstGeom>
          <a:noFill/>
          <a:ln w="9525">
            <a:noFill/>
            <a:miter lim="800000"/>
            <a:headEnd/>
            <a:tailEnd/>
          </a:ln>
        </p:spPr>
        <p:txBody>
          <a:bodyPr wrap="none" lIns="91431" tIns="45716" rIns="91431" bIns="45716" anchor="ctr">
            <a:spAutoFit/>
          </a:bodyPr>
          <a:lstStyle/>
          <a:p>
            <a:endParaRPr lang="zh-CN" altLang="zh-CN"/>
          </a:p>
        </p:txBody>
      </p:sp>
      <p:sp>
        <p:nvSpPr>
          <p:cNvPr id="3084" name="Rectangle 16"/>
          <p:cNvSpPr>
            <a:spLocks noChangeArrowheads="1"/>
          </p:cNvSpPr>
          <p:nvPr>
            <p:custDataLst>
              <p:tags r:id="rId3"/>
            </p:custDataLst>
          </p:nvPr>
        </p:nvSpPr>
        <p:spPr bwMode="auto">
          <a:xfrm>
            <a:off x="0" y="457200"/>
            <a:ext cx="184150" cy="369888"/>
          </a:xfrm>
          <a:prstGeom prst="rect">
            <a:avLst/>
          </a:prstGeom>
          <a:noFill/>
          <a:ln w="9525">
            <a:noFill/>
            <a:miter lim="800000"/>
            <a:headEnd/>
            <a:tailEnd/>
          </a:ln>
        </p:spPr>
        <p:txBody>
          <a:bodyPr wrap="none" lIns="91431" tIns="45716" rIns="91431" bIns="45716" anchor="ctr">
            <a:spAutoFit/>
          </a:bodyPr>
          <a:lstStyle/>
          <a:p>
            <a:endParaRPr lang="zh-CN" altLang="zh-CN"/>
          </a:p>
        </p:txBody>
      </p:sp>
      <p:sp>
        <p:nvSpPr>
          <p:cNvPr id="84" name="虚尾箭头 83"/>
          <p:cNvSpPr/>
          <p:nvPr>
            <p:custDataLst>
              <p:tags r:id="rId4"/>
            </p:custDataLst>
          </p:nvPr>
        </p:nvSpPr>
        <p:spPr bwMode="auto">
          <a:xfrm>
            <a:off x="3086100" y="2039938"/>
            <a:ext cx="495300" cy="881062"/>
          </a:xfrm>
          <a:prstGeom prst="stripedRightArrow">
            <a:avLst/>
          </a:prstGeom>
          <a:solidFill>
            <a:srgbClr val="C0D8E6"/>
          </a:solidFill>
          <a:ln w="12700" cap="flat" cmpd="sng" algn="ctr">
            <a:noFill/>
            <a:prstDash val="solid"/>
            <a:round/>
            <a:headEnd type="none" w="med" len="med"/>
            <a:tailEnd type="none" w="med" len="med"/>
          </a:ln>
          <a:effectLst/>
        </p:spPr>
        <p:txBody>
          <a:bodyPr lIns="90000" tIns="46800" rIns="90000" bIns="46800" anchor="ctr"/>
          <a:lstStyle/>
          <a:p>
            <a:pPr algn="ctr">
              <a:spcBef>
                <a:spcPct val="50000"/>
              </a:spcBef>
              <a:defRPr/>
            </a:pPr>
            <a:endParaRPr lang="zh-CN" altLang="en-US" dirty="0">
              <a:latin typeface="微软雅黑"/>
              <a:ea typeface="微软雅黑"/>
              <a:sym typeface="微软雅黑"/>
            </a:endParaRPr>
          </a:p>
        </p:txBody>
      </p:sp>
      <p:pic>
        <p:nvPicPr>
          <p:cNvPr id="88" name="Picture 11"/>
          <p:cNvPicPr>
            <a:picLocks noChangeAspect="1" noChangeArrowheads="1"/>
          </p:cNvPicPr>
          <p:nvPr>
            <p:custDataLst>
              <p:tags r:id="rId5"/>
            </p:custDataLst>
          </p:nvPr>
        </p:nvPicPr>
        <p:blipFill>
          <a:blip r:embed="rId82" cstate="print"/>
          <a:srcRect l="43005" t="8695" r="9586"/>
          <a:stretch>
            <a:fillRect/>
          </a:stretch>
        </p:blipFill>
        <p:spPr bwMode="auto">
          <a:xfrm>
            <a:off x="4427562" y="1935603"/>
            <a:ext cx="1804966" cy="1242760"/>
          </a:xfrm>
          <a:prstGeom prst="ellipse">
            <a:avLst/>
          </a:prstGeom>
          <a:ln>
            <a:noFill/>
          </a:ln>
          <a:effectLst>
            <a:softEdge rad="112500"/>
          </a:effectLst>
        </p:spPr>
      </p:pic>
      <p:pic>
        <p:nvPicPr>
          <p:cNvPr id="90" name="Picture 4"/>
          <p:cNvPicPr>
            <a:picLocks noChangeAspect="1" noChangeArrowheads="1"/>
          </p:cNvPicPr>
          <p:nvPr>
            <p:custDataLst>
              <p:tags r:id="rId6"/>
            </p:custDataLst>
          </p:nvPr>
        </p:nvPicPr>
        <p:blipFill>
          <a:blip r:embed="rId83" cstate="print"/>
          <a:srcRect/>
          <a:stretch>
            <a:fillRect/>
          </a:stretch>
        </p:blipFill>
        <p:spPr bwMode="auto">
          <a:xfrm>
            <a:off x="6619171" y="2012331"/>
            <a:ext cx="1080000" cy="1057263"/>
          </a:xfrm>
          <a:prstGeom prst="ellipse">
            <a:avLst/>
          </a:prstGeom>
          <a:ln>
            <a:noFill/>
          </a:ln>
          <a:effectLst>
            <a:softEdge rad="112500"/>
          </a:effectLst>
        </p:spPr>
      </p:pic>
      <p:grpSp>
        <p:nvGrpSpPr>
          <p:cNvPr id="91" name="组合 133"/>
          <p:cNvGrpSpPr>
            <a:grpSpLocks/>
          </p:cNvGrpSpPr>
          <p:nvPr>
            <p:custDataLst>
              <p:tags r:id="rId7"/>
            </p:custDataLst>
          </p:nvPr>
        </p:nvGrpSpPr>
        <p:grpSpPr bwMode="auto">
          <a:xfrm>
            <a:off x="1347788" y="5237163"/>
            <a:ext cx="6480175" cy="709612"/>
            <a:chOff x="1119188" y="4159476"/>
            <a:chExt cx="2095500" cy="709712"/>
          </a:xfrm>
        </p:grpSpPr>
        <p:sp>
          <p:nvSpPr>
            <p:cNvPr id="95" name="Rectangle 9"/>
            <p:cNvSpPr>
              <a:spLocks noChangeArrowheads="1"/>
            </p:cNvSpPr>
            <p:nvPr>
              <p:custDataLst>
                <p:tags r:id="rId77"/>
              </p:custDataLst>
            </p:nvPr>
          </p:nvSpPr>
          <p:spPr bwMode="auto">
            <a:xfrm>
              <a:off x="1119188" y="4159476"/>
              <a:ext cx="2095500" cy="360413"/>
            </a:xfrm>
            <a:prstGeom prst="rect">
              <a:avLst/>
            </a:prstGeom>
            <a:solidFill>
              <a:srgbClr val="B4DCFF"/>
            </a:solidFill>
            <a:ln w="9525" algn="ctr">
              <a:noFill/>
              <a:miter lim="800000"/>
              <a:headEnd type="none" w="lg" len="lg"/>
              <a:tailEnd type="none" w="lg" len="lg"/>
            </a:ln>
          </p:spPr>
          <p:txBody>
            <a:bodyPr lIns="91431" tIns="91431" rIns="91431" bIns="91431" anchor="ctr"/>
            <a:lstStyle/>
            <a:p>
              <a:pPr algn="ctr">
                <a:spcBef>
                  <a:spcPct val="50000"/>
                </a:spcBef>
              </a:pPr>
              <a:endParaRPr lang="zh-CN" altLang="en-US" b="0">
                <a:solidFill>
                  <a:srgbClr val="FFFFFF"/>
                </a:solidFill>
                <a:latin typeface="微软雅黑" pitchFamily="34" charset="-122"/>
                <a:ea typeface="微软雅黑" pitchFamily="34" charset="-122"/>
                <a:sym typeface="微软雅黑" pitchFamily="34" charset="-122"/>
              </a:endParaRPr>
            </a:p>
          </p:txBody>
        </p:sp>
        <p:sp>
          <p:nvSpPr>
            <p:cNvPr id="96" name="Rectangle 9"/>
            <p:cNvSpPr>
              <a:spLocks noChangeArrowheads="1"/>
            </p:cNvSpPr>
            <p:nvPr>
              <p:custDataLst>
                <p:tags r:id="rId78"/>
              </p:custDataLst>
            </p:nvPr>
          </p:nvSpPr>
          <p:spPr bwMode="auto">
            <a:xfrm>
              <a:off x="1119188" y="4508775"/>
              <a:ext cx="2095500" cy="360413"/>
            </a:xfrm>
            <a:prstGeom prst="rect">
              <a:avLst/>
            </a:prstGeom>
            <a:solidFill>
              <a:srgbClr val="1D96FF"/>
            </a:solidFill>
            <a:ln w="9525" algn="ctr">
              <a:noFill/>
              <a:miter lim="800000"/>
              <a:headEnd type="none" w="lg" len="lg"/>
              <a:tailEnd type="none" w="lg" len="lg"/>
            </a:ln>
          </p:spPr>
          <p:txBody>
            <a:bodyPr lIns="91431" tIns="91431" rIns="91431" bIns="91431" anchor="ctr"/>
            <a:lstStyle/>
            <a:p>
              <a:pPr algn="ctr">
                <a:spcBef>
                  <a:spcPct val="50000"/>
                </a:spcBef>
              </a:pPr>
              <a:endParaRPr lang="zh-CN" altLang="en-US" b="0">
                <a:solidFill>
                  <a:srgbClr val="FFFFFF"/>
                </a:solidFill>
                <a:latin typeface="微软雅黑" pitchFamily="34" charset="-122"/>
                <a:ea typeface="微软雅黑" pitchFamily="34" charset="-122"/>
                <a:sym typeface="微软雅黑" pitchFamily="34" charset="-122"/>
              </a:endParaRPr>
            </a:p>
          </p:txBody>
        </p:sp>
      </p:grpSp>
      <p:sp>
        <p:nvSpPr>
          <p:cNvPr id="100" name="Rectangle 9"/>
          <p:cNvSpPr>
            <a:spLocks noChangeArrowheads="1"/>
          </p:cNvSpPr>
          <p:nvPr>
            <p:custDataLst>
              <p:tags r:id="rId8"/>
            </p:custDataLst>
          </p:nvPr>
        </p:nvSpPr>
        <p:spPr bwMode="auto">
          <a:xfrm>
            <a:off x="1347788" y="5226050"/>
            <a:ext cx="6480175" cy="720725"/>
          </a:xfrm>
          <a:prstGeom prst="rect">
            <a:avLst/>
          </a:prstGeom>
          <a:solidFill>
            <a:srgbClr val="FF4B4B">
              <a:alpha val="10980"/>
            </a:srgbClr>
          </a:solidFill>
          <a:ln w="9525" algn="ctr">
            <a:noFill/>
            <a:miter lim="800000"/>
            <a:headEnd type="none" w="lg" len="lg"/>
            <a:tailEnd type="none" w="lg" len="lg"/>
          </a:ln>
        </p:spPr>
        <p:txBody>
          <a:bodyPr lIns="91431" tIns="91431" rIns="91431" bIns="91431" anchor="ctr"/>
          <a:lstStyle/>
          <a:p>
            <a:pPr algn="ctr">
              <a:spcBef>
                <a:spcPct val="50000"/>
              </a:spcBef>
            </a:pPr>
            <a:r>
              <a:rPr lang="zh-CN" altLang="en-US" sz="1600">
                <a:solidFill>
                  <a:schemeClr val="bg1"/>
                </a:solidFill>
                <a:latin typeface="微软雅黑" pitchFamily="34" charset="-122"/>
                <a:ea typeface="微软雅黑" pitchFamily="34" charset="-122"/>
                <a:sym typeface="微软雅黑" pitchFamily="34" charset="-122"/>
              </a:rPr>
              <a:t>食品质量与安全检测</a:t>
            </a:r>
          </a:p>
        </p:txBody>
      </p:sp>
      <p:grpSp>
        <p:nvGrpSpPr>
          <p:cNvPr id="101" name="组合 123"/>
          <p:cNvGrpSpPr>
            <a:grpSpLocks/>
          </p:cNvGrpSpPr>
          <p:nvPr>
            <p:custDataLst>
              <p:tags r:id="rId9"/>
            </p:custDataLst>
          </p:nvPr>
        </p:nvGrpSpPr>
        <p:grpSpPr bwMode="auto">
          <a:xfrm>
            <a:off x="1360488" y="4113213"/>
            <a:ext cx="2087562" cy="1081087"/>
            <a:chOff x="1119188" y="4184877"/>
            <a:chExt cx="2095500" cy="1079718"/>
          </a:xfrm>
        </p:grpSpPr>
        <p:sp>
          <p:nvSpPr>
            <p:cNvPr id="102" name="Rectangle 9"/>
            <p:cNvSpPr>
              <a:spLocks noChangeArrowheads="1"/>
            </p:cNvSpPr>
            <p:nvPr>
              <p:custDataLst>
                <p:tags r:id="rId74"/>
              </p:custDataLst>
            </p:nvPr>
          </p:nvSpPr>
          <p:spPr bwMode="auto">
            <a:xfrm>
              <a:off x="1119188" y="4184877"/>
              <a:ext cx="2095500" cy="359906"/>
            </a:xfrm>
            <a:prstGeom prst="rect">
              <a:avLst/>
            </a:prstGeom>
            <a:solidFill>
              <a:srgbClr val="B4DCFF"/>
            </a:solidFill>
            <a:ln w="9525" algn="ctr">
              <a:noFill/>
              <a:miter lim="800000"/>
              <a:headEnd type="none" w="lg" len="lg"/>
              <a:tailEnd type="none" w="lg" len="lg"/>
            </a:ln>
          </p:spPr>
          <p:txBody>
            <a:bodyPr lIns="91431" tIns="91431" rIns="91431" bIns="91431" anchor="ctr"/>
            <a:lstStyle/>
            <a:p>
              <a:pPr algn="ctr">
                <a:spcBef>
                  <a:spcPct val="50000"/>
                </a:spcBef>
              </a:pPr>
              <a:endParaRPr lang="zh-CN" altLang="en-US" b="0">
                <a:solidFill>
                  <a:srgbClr val="FFFFFF"/>
                </a:solidFill>
                <a:latin typeface="微软雅黑" pitchFamily="34" charset="-122"/>
                <a:ea typeface="微软雅黑" pitchFamily="34" charset="-122"/>
                <a:sym typeface="微软雅黑" pitchFamily="34" charset="-122"/>
              </a:endParaRPr>
            </a:p>
          </p:txBody>
        </p:sp>
        <p:sp>
          <p:nvSpPr>
            <p:cNvPr id="103" name="Rectangle 9"/>
            <p:cNvSpPr>
              <a:spLocks noChangeArrowheads="1"/>
            </p:cNvSpPr>
            <p:nvPr>
              <p:custDataLst>
                <p:tags r:id="rId75"/>
              </p:custDataLst>
            </p:nvPr>
          </p:nvSpPr>
          <p:spPr bwMode="auto">
            <a:xfrm>
              <a:off x="1119188" y="4538441"/>
              <a:ext cx="2095500" cy="359907"/>
            </a:xfrm>
            <a:prstGeom prst="rect">
              <a:avLst/>
            </a:prstGeom>
            <a:solidFill>
              <a:srgbClr val="68B9FF"/>
            </a:solidFill>
            <a:ln w="9525" algn="ctr">
              <a:noFill/>
              <a:miter lim="800000"/>
              <a:headEnd type="none" w="lg" len="lg"/>
              <a:tailEnd type="none" w="lg" len="lg"/>
            </a:ln>
          </p:spPr>
          <p:txBody>
            <a:bodyPr lIns="91431" tIns="91431" rIns="91431" bIns="91431" anchor="ctr"/>
            <a:lstStyle/>
            <a:p>
              <a:pPr algn="ctr">
                <a:spcBef>
                  <a:spcPct val="50000"/>
                </a:spcBef>
              </a:pPr>
              <a:endParaRPr lang="zh-CN" altLang="en-US" b="0">
                <a:solidFill>
                  <a:srgbClr val="FFFFFF"/>
                </a:solidFill>
                <a:latin typeface="微软雅黑" pitchFamily="34" charset="-122"/>
                <a:ea typeface="微软雅黑" pitchFamily="34" charset="-122"/>
                <a:sym typeface="微软雅黑" pitchFamily="34" charset="-122"/>
              </a:endParaRPr>
            </a:p>
          </p:txBody>
        </p:sp>
        <p:sp>
          <p:nvSpPr>
            <p:cNvPr id="106" name="Rectangle 9"/>
            <p:cNvSpPr>
              <a:spLocks noChangeArrowheads="1"/>
            </p:cNvSpPr>
            <p:nvPr>
              <p:custDataLst>
                <p:tags r:id="rId76"/>
              </p:custDataLst>
            </p:nvPr>
          </p:nvSpPr>
          <p:spPr bwMode="auto">
            <a:xfrm>
              <a:off x="1119188" y="4904689"/>
              <a:ext cx="2095500" cy="359906"/>
            </a:xfrm>
            <a:prstGeom prst="rect">
              <a:avLst/>
            </a:prstGeom>
            <a:solidFill>
              <a:srgbClr val="1D96FF"/>
            </a:solidFill>
            <a:ln w="9525" algn="ctr">
              <a:noFill/>
              <a:miter lim="800000"/>
              <a:headEnd type="none" w="lg" len="lg"/>
              <a:tailEnd type="none" w="lg" len="lg"/>
            </a:ln>
          </p:spPr>
          <p:txBody>
            <a:bodyPr lIns="91431" tIns="91431" rIns="91431" bIns="91431" anchor="ctr"/>
            <a:lstStyle/>
            <a:p>
              <a:pPr algn="ctr">
                <a:spcBef>
                  <a:spcPct val="50000"/>
                </a:spcBef>
              </a:pPr>
              <a:endParaRPr lang="zh-CN" altLang="en-US" b="0">
                <a:solidFill>
                  <a:srgbClr val="FFFFFF"/>
                </a:solidFill>
                <a:latin typeface="微软雅黑" pitchFamily="34" charset="-122"/>
                <a:ea typeface="微软雅黑" pitchFamily="34" charset="-122"/>
                <a:sym typeface="微软雅黑" pitchFamily="34" charset="-122"/>
              </a:endParaRPr>
            </a:p>
          </p:txBody>
        </p:sp>
      </p:grpSp>
      <p:grpSp>
        <p:nvGrpSpPr>
          <p:cNvPr id="107" name="组合 133"/>
          <p:cNvGrpSpPr>
            <a:grpSpLocks/>
          </p:cNvGrpSpPr>
          <p:nvPr>
            <p:custDataLst>
              <p:tags r:id="rId10"/>
            </p:custDataLst>
          </p:nvPr>
        </p:nvGrpSpPr>
        <p:grpSpPr bwMode="auto">
          <a:xfrm rot="-5400000">
            <a:off x="4041775" y="3567113"/>
            <a:ext cx="1081087" cy="2122488"/>
            <a:chOff x="1119189" y="4168120"/>
            <a:chExt cx="2095501" cy="722146"/>
          </a:xfrm>
        </p:grpSpPr>
        <p:sp>
          <p:nvSpPr>
            <p:cNvPr id="108" name="Rectangle 9"/>
            <p:cNvSpPr>
              <a:spLocks noChangeArrowheads="1"/>
            </p:cNvSpPr>
            <p:nvPr>
              <p:custDataLst>
                <p:tags r:id="rId72"/>
              </p:custDataLst>
            </p:nvPr>
          </p:nvSpPr>
          <p:spPr bwMode="auto">
            <a:xfrm>
              <a:off x="1119190" y="4168120"/>
              <a:ext cx="2095501" cy="360263"/>
            </a:xfrm>
            <a:prstGeom prst="rect">
              <a:avLst/>
            </a:prstGeom>
            <a:solidFill>
              <a:srgbClr val="B4DCFF"/>
            </a:solidFill>
            <a:ln w="9525" algn="ctr">
              <a:noFill/>
              <a:miter lim="800000"/>
              <a:headEnd type="none" w="lg" len="lg"/>
              <a:tailEnd type="none" w="lg" len="lg"/>
            </a:ln>
          </p:spPr>
          <p:txBody>
            <a:bodyPr rot="10800000" lIns="91431" tIns="91431" rIns="91431" bIns="91431" anchor="ctr"/>
            <a:lstStyle/>
            <a:p>
              <a:pPr algn="ctr">
                <a:spcBef>
                  <a:spcPct val="50000"/>
                </a:spcBef>
              </a:pPr>
              <a:endParaRPr lang="zh-CN" altLang="en-US">
                <a:solidFill>
                  <a:srgbClr val="FFFFFF"/>
                </a:solidFill>
                <a:latin typeface="微软雅黑" pitchFamily="34" charset="-122"/>
                <a:ea typeface="微软雅黑" pitchFamily="34" charset="-122"/>
                <a:sym typeface="微软雅黑" pitchFamily="34" charset="-122"/>
              </a:endParaRPr>
            </a:p>
          </p:txBody>
        </p:sp>
        <p:sp>
          <p:nvSpPr>
            <p:cNvPr id="109" name="Rectangle 9"/>
            <p:cNvSpPr>
              <a:spLocks noChangeArrowheads="1"/>
            </p:cNvSpPr>
            <p:nvPr>
              <p:custDataLst>
                <p:tags r:id="rId73"/>
              </p:custDataLst>
            </p:nvPr>
          </p:nvSpPr>
          <p:spPr bwMode="auto">
            <a:xfrm>
              <a:off x="1119190" y="4530003"/>
              <a:ext cx="2095501" cy="360263"/>
            </a:xfrm>
            <a:prstGeom prst="rect">
              <a:avLst/>
            </a:prstGeom>
            <a:solidFill>
              <a:srgbClr val="1D96FF"/>
            </a:solidFill>
            <a:ln w="9525" algn="ctr">
              <a:noFill/>
              <a:miter lim="800000"/>
              <a:headEnd type="none" w="lg" len="lg"/>
              <a:tailEnd type="none" w="lg" len="lg"/>
            </a:ln>
          </p:spPr>
          <p:txBody>
            <a:bodyPr rot="10800000" lIns="91431" tIns="91431" rIns="91431" bIns="91431" anchor="ctr"/>
            <a:lstStyle/>
            <a:p>
              <a:pPr algn="ctr">
                <a:spcBef>
                  <a:spcPct val="50000"/>
                </a:spcBef>
              </a:pPr>
              <a:endParaRPr lang="zh-CN" altLang="en-US">
                <a:solidFill>
                  <a:srgbClr val="FFFFFF"/>
                </a:solidFill>
                <a:latin typeface="微软雅黑" pitchFamily="34" charset="-122"/>
                <a:ea typeface="微软雅黑" pitchFamily="34" charset="-122"/>
                <a:sym typeface="微软雅黑" pitchFamily="34" charset="-122"/>
              </a:endParaRPr>
            </a:p>
          </p:txBody>
        </p:sp>
      </p:grpSp>
      <p:sp>
        <p:nvSpPr>
          <p:cNvPr id="110" name="Rectangle 9"/>
          <p:cNvSpPr>
            <a:spLocks noChangeArrowheads="1"/>
          </p:cNvSpPr>
          <p:nvPr>
            <p:custDataLst>
              <p:tags r:id="rId11"/>
            </p:custDataLst>
          </p:nvPr>
        </p:nvSpPr>
        <p:spPr bwMode="auto">
          <a:xfrm>
            <a:off x="1289050" y="4075113"/>
            <a:ext cx="2124075" cy="1081087"/>
          </a:xfrm>
          <a:prstGeom prst="rect">
            <a:avLst/>
          </a:prstGeom>
          <a:solidFill>
            <a:srgbClr val="00B0F0">
              <a:alpha val="12941"/>
            </a:srgbClr>
          </a:solidFill>
          <a:ln w="9525" algn="ctr">
            <a:noFill/>
            <a:miter lim="800000"/>
            <a:headEnd type="none" w="lg" len="lg"/>
            <a:tailEnd type="none" w="lg" len="lg"/>
          </a:ln>
        </p:spPr>
        <p:txBody>
          <a:bodyPr lIns="91431" tIns="91431" rIns="91431" bIns="91431" anchor="ctr"/>
          <a:lstStyle/>
          <a:p>
            <a:pPr algn="ctr">
              <a:spcBef>
                <a:spcPts val="600"/>
              </a:spcBef>
            </a:pPr>
            <a:r>
              <a:rPr lang="zh-CN" altLang="en-US" sz="1600" dirty="0">
                <a:solidFill>
                  <a:schemeClr val="bg1"/>
                </a:solidFill>
                <a:latin typeface="微软雅黑" pitchFamily="34" charset="-122"/>
                <a:ea typeface="微软雅黑" pitchFamily="34" charset="-122"/>
                <a:sym typeface="微软雅黑" pitchFamily="34" charset="-122"/>
              </a:rPr>
              <a:t>加工</a:t>
            </a:r>
            <a:endParaRPr lang="en-US" altLang="zh-CN" sz="1600" dirty="0">
              <a:solidFill>
                <a:schemeClr val="bg1"/>
              </a:solidFill>
              <a:latin typeface="微软雅黑" pitchFamily="34" charset="-122"/>
              <a:ea typeface="微软雅黑" pitchFamily="34" charset="-122"/>
              <a:sym typeface="微软雅黑" pitchFamily="34" charset="-122"/>
            </a:endParaRPr>
          </a:p>
          <a:p>
            <a:pPr algn="ctr">
              <a:spcBef>
                <a:spcPts val="600"/>
              </a:spcBef>
            </a:pPr>
            <a:r>
              <a:rPr lang="zh-CN" altLang="en-US" sz="1600" dirty="0">
                <a:solidFill>
                  <a:schemeClr val="bg1"/>
                </a:solidFill>
                <a:latin typeface="微软雅黑" pitchFamily="34" charset="-122"/>
                <a:ea typeface="微软雅黑" pitchFamily="34" charset="-122"/>
                <a:sym typeface="微软雅黑" pitchFamily="34" charset="-122"/>
              </a:rPr>
              <a:t>技术</a:t>
            </a:r>
          </a:p>
        </p:txBody>
      </p:sp>
      <p:sp>
        <p:nvSpPr>
          <p:cNvPr id="111" name="Rectangle 9"/>
          <p:cNvSpPr>
            <a:spLocks noChangeArrowheads="1"/>
          </p:cNvSpPr>
          <p:nvPr>
            <p:custDataLst>
              <p:tags r:id="rId12"/>
            </p:custDataLst>
          </p:nvPr>
        </p:nvSpPr>
        <p:spPr bwMode="auto">
          <a:xfrm>
            <a:off x="3494088" y="4114800"/>
            <a:ext cx="2160587" cy="1081088"/>
          </a:xfrm>
          <a:prstGeom prst="rect">
            <a:avLst/>
          </a:prstGeom>
          <a:solidFill>
            <a:schemeClr val="accent4">
              <a:alpha val="54901"/>
            </a:schemeClr>
          </a:solidFill>
          <a:ln w="9525" algn="ctr">
            <a:noFill/>
            <a:miter lim="800000"/>
            <a:headEnd type="none" w="lg" len="lg"/>
            <a:tailEnd type="none" w="lg" len="lg"/>
          </a:ln>
        </p:spPr>
        <p:txBody>
          <a:bodyPr lIns="91431" tIns="91431" rIns="91431" bIns="91431" anchor="ctr"/>
          <a:lstStyle/>
          <a:p>
            <a:pPr algn="ctr">
              <a:spcBef>
                <a:spcPts val="600"/>
              </a:spcBef>
              <a:defRPr/>
            </a:pPr>
            <a:r>
              <a:rPr lang="zh-CN" altLang="en-US" sz="1600" dirty="0">
                <a:solidFill>
                  <a:schemeClr val="bg1"/>
                </a:solidFill>
                <a:latin typeface="微软雅黑"/>
                <a:ea typeface="微软雅黑"/>
                <a:sym typeface="微软雅黑"/>
              </a:rPr>
              <a:t>产品</a:t>
            </a:r>
            <a:endParaRPr lang="en-US" altLang="zh-CN" sz="1600" dirty="0">
              <a:solidFill>
                <a:schemeClr val="bg1"/>
              </a:solidFill>
              <a:latin typeface="微软雅黑"/>
              <a:ea typeface="微软雅黑"/>
              <a:sym typeface="微软雅黑"/>
            </a:endParaRPr>
          </a:p>
          <a:p>
            <a:pPr algn="ctr">
              <a:spcBef>
                <a:spcPts val="600"/>
              </a:spcBef>
              <a:defRPr/>
            </a:pPr>
            <a:r>
              <a:rPr lang="zh-CN" altLang="en-US" sz="1600" dirty="0">
                <a:solidFill>
                  <a:schemeClr val="bg1"/>
                </a:solidFill>
                <a:latin typeface="微软雅黑"/>
                <a:ea typeface="微软雅黑"/>
                <a:sym typeface="微软雅黑"/>
              </a:rPr>
              <a:t>开发</a:t>
            </a:r>
          </a:p>
        </p:txBody>
      </p:sp>
      <p:sp>
        <p:nvSpPr>
          <p:cNvPr id="112" name="矩形 109"/>
          <p:cNvSpPr>
            <a:spLocks noChangeArrowheads="1"/>
          </p:cNvSpPr>
          <p:nvPr>
            <p:custDataLst>
              <p:tags r:id="rId13"/>
            </p:custDataLst>
          </p:nvPr>
        </p:nvSpPr>
        <p:spPr bwMode="auto">
          <a:xfrm>
            <a:off x="-52387" y="4098925"/>
            <a:ext cx="622300" cy="1039813"/>
          </a:xfrm>
          <a:prstGeom prst="rect">
            <a:avLst/>
          </a:prstGeom>
          <a:noFill/>
          <a:ln w="9525" algn="ctr">
            <a:noFill/>
            <a:miter lim="800000"/>
            <a:headEnd type="none" w="lg" len="lg"/>
            <a:tailEnd type="none" w="lg" len="lg"/>
          </a:ln>
        </p:spPr>
        <p:txBody>
          <a:bodyPr lIns="91431" tIns="91431" rIns="91431" bIns="91431" anchor="ctr"/>
          <a:lstStyle/>
          <a:p>
            <a:pPr algn="ctr">
              <a:spcBef>
                <a:spcPct val="50000"/>
              </a:spcBef>
            </a:pPr>
            <a:r>
              <a:rPr lang="zh-CN" altLang="en-US" sz="1600">
                <a:solidFill>
                  <a:srgbClr val="C00000"/>
                </a:solidFill>
                <a:latin typeface="微软雅黑" pitchFamily="34" charset="-122"/>
                <a:ea typeface="微软雅黑" pitchFamily="34" charset="-122"/>
                <a:sym typeface="微软雅黑" pitchFamily="34" charset="-122"/>
              </a:rPr>
              <a:t>工艺技术开发体系</a:t>
            </a:r>
          </a:p>
        </p:txBody>
      </p:sp>
      <p:sp>
        <p:nvSpPr>
          <p:cNvPr id="113" name="虚尾箭头 112"/>
          <p:cNvSpPr/>
          <p:nvPr>
            <p:custDataLst>
              <p:tags r:id="rId14"/>
            </p:custDataLst>
          </p:nvPr>
        </p:nvSpPr>
        <p:spPr bwMode="auto">
          <a:xfrm>
            <a:off x="6200775" y="2039938"/>
            <a:ext cx="495300" cy="881062"/>
          </a:xfrm>
          <a:prstGeom prst="stripedRightArrow">
            <a:avLst/>
          </a:prstGeom>
          <a:solidFill>
            <a:srgbClr val="C0D8E6"/>
          </a:solidFill>
          <a:ln w="25400" cap="flat" cmpd="sng" algn="ctr">
            <a:solidFill>
              <a:srgbClr val="FFFFFF">
                <a:shade val="50000"/>
              </a:srgbClr>
            </a:solidFill>
            <a:prstDash val="solid"/>
            <a:headEnd type="none" w="med" len="med"/>
            <a:tailEnd type="none" w="med" len="med"/>
          </a:ln>
          <a:effectLst/>
        </p:spPr>
        <p:txBody>
          <a:bodyPr lIns="90000" tIns="46800" rIns="90000" bIns="46800" anchor="ctr"/>
          <a:lstStyle/>
          <a:p>
            <a:pPr algn="ctr">
              <a:spcBef>
                <a:spcPct val="50000"/>
              </a:spcBef>
              <a:defRPr/>
            </a:pPr>
            <a:endParaRPr lang="zh-CN" altLang="en-US" dirty="0">
              <a:solidFill>
                <a:srgbClr val="003B71"/>
              </a:solidFill>
              <a:latin typeface="微软雅黑"/>
              <a:ea typeface="微软雅黑"/>
              <a:sym typeface="微软雅黑"/>
            </a:endParaRPr>
          </a:p>
        </p:txBody>
      </p:sp>
      <p:sp>
        <p:nvSpPr>
          <p:cNvPr id="114" name="Rectangle 9"/>
          <p:cNvSpPr>
            <a:spLocks noChangeArrowheads="1"/>
          </p:cNvSpPr>
          <p:nvPr>
            <p:custDataLst>
              <p:tags r:id="rId15"/>
            </p:custDataLst>
          </p:nvPr>
        </p:nvSpPr>
        <p:spPr bwMode="auto">
          <a:xfrm>
            <a:off x="1347788" y="5997575"/>
            <a:ext cx="6480175" cy="539750"/>
          </a:xfrm>
          <a:prstGeom prst="rect">
            <a:avLst/>
          </a:prstGeom>
          <a:solidFill>
            <a:srgbClr val="004785">
              <a:alpha val="54901"/>
            </a:srgbClr>
          </a:solidFill>
          <a:ln w="9525" algn="ctr">
            <a:noFill/>
            <a:miter lim="800000"/>
            <a:headEnd type="none" w="lg" len="lg"/>
            <a:tailEnd type="none" w="lg" len="lg"/>
          </a:ln>
        </p:spPr>
        <p:txBody>
          <a:bodyPr lIns="91431" tIns="91431" rIns="91431" bIns="91431" anchor="ctr"/>
          <a:lstStyle/>
          <a:p>
            <a:pPr algn="ctr">
              <a:spcBef>
                <a:spcPct val="50000"/>
              </a:spcBef>
            </a:pPr>
            <a:r>
              <a:rPr lang="zh-CN" altLang="en-US" sz="1600">
                <a:solidFill>
                  <a:schemeClr val="bg1"/>
                </a:solidFill>
                <a:latin typeface="微软雅黑" pitchFamily="34" charset="-122"/>
                <a:ea typeface="微软雅黑" pitchFamily="34" charset="-122"/>
                <a:sym typeface="微软雅黑" pitchFamily="34" charset="-122"/>
              </a:rPr>
              <a:t>知识管理</a:t>
            </a:r>
          </a:p>
        </p:txBody>
      </p:sp>
      <p:sp>
        <p:nvSpPr>
          <p:cNvPr id="115" name="Rectangle 9"/>
          <p:cNvSpPr>
            <a:spLocks noChangeArrowheads="1"/>
          </p:cNvSpPr>
          <p:nvPr>
            <p:custDataLst>
              <p:tags r:id="rId16"/>
            </p:custDataLst>
          </p:nvPr>
        </p:nvSpPr>
        <p:spPr bwMode="auto">
          <a:xfrm>
            <a:off x="5695950" y="4087813"/>
            <a:ext cx="2160588" cy="1081087"/>
          </a:xfrm>
          <a:prstGeom prst="rect">
            <a:avLst/>
          </a:prstGeom>
          <a:solidFill>
            <a:srgbClr val="003B71">
              <a:alpha val="54901"/>
            </a:srgbClr>
          </a:solidFill>
          <a:ln w="9525" algn="ctr">
            <a:noFill/>
            <a:miter lim="800000"/>
            <a:headEnd type="none" w="lg" len="lg"/>
            <a:tailEnd type="none" w="lg" len="lg"/>
          </a:ln>
        </p:spPr>
        <p:txBody>
          <a:bodyPr lIns="91431" tIns="91431" rIns="91431" bIns="91431" anchor="ctr"/>
          <a:lstStyle/>
          <a:p>
            <a:pPr algn="ctr">
              <a:spcBef>
                <a:spcPts val="600"/>
              </a:spcBef>
            </a:pPr>
            <a:r>
              <a:rPr lang="zh-CN" altLang="en-US" sz="1600">
                <a:solidFill>
                  <a:schemeClr val="bg1"/>
                </a:solidFill>
                <a:latin typeface="微软雅黑" pitchFamily="34" charset="-122"/>
                <a:ea typeface="微软雅黑" pitchFamily="34" charset="-122"/>
                <a:sym typeface="微软雅黑" pitchFamily="34" charset="-122"/>
              </a:rPr>
              <a:t>消费者与</a:t>
            </a:r>
            <a:endParaRPr lang="en-US" altLang="zh-CN" sz="1600">
              <a:solidFill>
                <a:schemeClr val="bg1"/>
              </a:solidFill>
              <a:latin typeface="微软雅黑" pitchFamily="34" charset="-122"/>
              <a:ea typeface="微软雅黑" pitchFamily="34" charset="-122"/>
              <a:sym typeface="微软雅黑" pitchFamily="34" charset="-122"/>
            </a:endParaRPr>
          </a:p>
          <a:p>
            <a:pPr algn="ctr">
              <a:spcBef>
                <a:spcPts val="600"/>
              </a:spcBef>
            </a:pPr>
            <a:r>
              <a:rPr lang="zh-CN" altLang="en-US" sz="1600">
                <a:solidFill>
                  <a:schemeClr val="bg1"/>
                </a:solidFill>
                <a:latin typeface="微软雅黑" pitchFamily="34" charset="-122"/>
                <a:ea typeface="微软雅黑" pitchFamily="34" charset="-122"/>
                <a:sym typeface="微软雅黑" pitchFamily="34" charset="-122"/>
              </a:rPr>
              <a:t>健康研究</a:t>
            </a:r>
          </a:p>
        </p:txBody>
      </p:sp>
      <p:grpSp>
        <p:nvGrpSpPr>
          <p:cNvPr id="116" name="组合 82"/>
          <p:cNvGrpSpPr>
            <a:grpSpLocks/>
          </p:cNvGrpSpPr>
          <p:nvPr>
            <p:custDataLst>
              <p:tags r:id="rId17"/>
            </p:custDataLst>
          </p:nvPr>
        </p:nvGrpSpPr>
        <p:grpSpPr bwMode="auto">
          <a:xfrm>
            <a:off x="838200" y="1704975"/>
            <a:ext cx="3968750" cy="1935163"/>
            <a:chOff x="684805" y="1399994"/>
            <a:chExt cx="4301285" cy="2097269"/>
          </a:xfrm>
        </p:grpSpPr>
        <p:grpSp>
          <p:nvGrpSpPr>
            <p:cNvPr id="117" name="组合 92"/>
            <p:cNvGrpSpPr>
              <a:grpSpLocks/>
            </p:cNvGrpSpPr>
            <p:nvPr>
              <p:custDataLst>
                <p:tags r:id="rId37"/>
              </p:custDataLst>
            </p:nvPr>
          </p:nvGrpSpPr>
          <p:grpSpPr bwMode="auto">
            <a:xfrm>
              <a:off x="708191" y="2120749"/>
              <a:ext cx="4265868" cy="720000"/>
              <a:chOff x="708191" y="2306185"/>
              <a:chExt cx="4265868" cy="720000"/>
            </a:xfrm>
          </p:grpSpPr>
          <p:sp>
            <p:nvSpPr>
              <p:cNvPr id="159" name="右箭头 296"/>
              <p:cNvSpPr>
                <a:spLocks noChangeArrowheads="1"/>
              </p:cNvSpPr>
              <p:nvPr>
                <p:custDataLst>
                  <p:tags r:id="rId65"/>
                </p:custDataLst>
              </p:nvPr>
            </p:nvSpPr>
            <p:spPr bwMode="auto">
              <a:xfrm>
                <a:off x="1963146" y="2560978"/>
                <a:ext cx="913594" cy="209906"/>
              </a:xfrm>
              <a:prstGeom prst="rightArrow">
                <a:avLst>
                  <a:gd name="adj1" fmla="val 50000"/>
                  <a:gd name="adj2" fmla="val 49992"/>
                </a:avLst>
              </a:prstGeom>
              <a:solidFill>
                <a:srgbClr val="81B1CC"/>
              </a:solidFill>
              <a:ln w="12700" algn="ctr">
                <a:noFill/>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grpSp>
            <p:nvGrpSpPr>
              <p:cNvPr id="160" name="组合 85"/>
              <p:cNvGrpSpPr>
                <a:grpSpLocks/>
              </p:cNvGrpSpPr>
              <p:nvPr>
                <p:custDataLst>
                  <p:tags r:id="rId66"/>
                </p:custDataLst>
              </p:nvPr>
            </p:nvGrpSpPr>
            <p:grpSpPr bwMode="auto">
              <a:xfrm>
                <a:off x="708191" y="2396533"/>
                <a:ext cx="1216864" cy="539305"/>
                <a:chOff x="708191" y="2375018"/>
                <a:chExt cx="1216864" cy="539305"/>
              </a:xfrm>
            </p:grpSpPr>
            <p:sp>
              <p:nvSpPr>
                <p:cNvPr id="164" name="矩形 115"/>
                <p:cNvSpPr>
                  <a:spLocks noChangeArrowheads="1"/>
                </p:cNvSpPr>
                <p:nvPr>
                  <p:custDataLst>
                    <p:tags r:id="rId70"/>
                  </p:custDataLst>
                </p:nvPr>
              </p:nvSpPr>
              <p:spPr bwMode="auto">
                <a:xfrm>
                  <a:off x="708191" y="2490093"/>
                  <a:ext cx="817554" cy="333571"/>
                </a:xfrm>
                <a:prstGeom prst="rect">
                  <a:avLst/>
                </a:prstGeom>
                <a:noFill/>
                <a:ln w="9525">
                  <a:noFill/>
                  <a:miter lim="800000"/>
                  <a:headEnd/>
                  <a:tailEnd/>
                </a:ln>
              </p:spPr>
              <p:txBody>
                <a:bodyPr>
                  <a:spAutoFit/>
                </a:bodyPr>
                <a:lstStyle/>
                <a:p>
                  <a:pPr algn="ctr">
                    <a:spcBef>
                      <a:spcPct val="50000"/>
                    </a:spcBef>
                  </a:pPr>
                  <a:r>
                    <a:rPr lang="zh-CN" altLang="en-US">
                      <a:latin typeface="微软雅黑" pitchFamily="34" charset="-122"/>
                      <a:ea typeface="微软雅黑" pitchFamily="34" charset="-122"/>
                      <a:sym typeface="微软雅黑" pitchFamily="34" charset="-122"/>
                    </a:rPr>
                    <a:t>油料</a:t>
                  </a:r>
                </a:p>
              </p:txBody>
            </p:sp>
            <p:pic>
              <p:nvPicPr>
                <p:cNvPr id="165" name="Picture 6"/>
                <p:cNvPicPr>
                  <a:picLocks noChangeAspect="1" noChangeArrowheads="1"/>
                </p:cNvPicPr>
                <p:nvPr>
                  <p:custDataLst>
                    <p:tags r:id="rId71"/>
                  </p:custDataLst>
                </p:nvPr>
              </p:nvPicPr>
              <p:blipFill>
                <a:blip r:embed="rId84" cstate="print"/>
                <a:srcRect/>
                <a:stretch>
                  <a:fillRect/>
                </a:stretch>
              </p:blipFill>
              <p:spPr bwMode="auto">
                <a:xfrm>
                  <a:off x="1205053" y="2375018"/>
                  <a:ext cx="720002" cy="539305"/>
                </a:xfrm>
                <a:prstGeom prst="ellipse">
                  <a:avLst/>
                </a:prstGeom>
                <a:ln>
                  <a:noFill/>
                </a:ln>
                <a:effectLst>
                  <a:softEdge rad="112500"/>
                </a:effectLst>
              </p:spPr>
            </p:pic>
          </p:grpSp>
          <p:grpSp>
            <p:nvGrpSpPr>
              <p:cNvPr id="161" name="组合 89"/>
              <p:cNvGrpSpPr>
                <a:grpSpLocks/>
              </p:cNvGrpSpPr>
              <p:nvPr>
                <p:custDataLst>
                  <p:tags r:id="rId67"/>
                </p:custDataLst>
              </p:nvPr>
            </p:nvGrpSpPr>
            <p:grpSpPr bwMode="auto">
              <a:xfrm>
                <a:off x="2973066" y="2306185"/>
                <a:ext cx="2000993" cy="720000"/>
                <a:chOff x="2973066" y="2306185"/>
                <a:chExt cx="2000993" cy="720000"/>
              </a:xfrm>
            </p:grpSpPr>
            <p:sp>
              <p:nvSpPr>
                <p:cNvPr id="162" name="矩形 116"/>
                <p:cNvSpPr>
                  <a:spLocks noChangeArrowheads="1"/>
                </p:cNvSpPr>
                <p:nvPr>
                  <p:custDataLst>
                    <p:tags r:id="rId68"/>
                  </p:custDataLst>
                </p:nvPr>
              </p:nvSpPr>
              <p:spPr bwMode="auto">
                <a:xfrm>
                  <a:off x="3572748" y="2512297"/>
                  <a:ext cx="1401311" cy="333642"/>
                </a:xfrm>
                <a:prstGeom prst="rect">
                  <a:avLst/>
                </a:prstGeom>
                <a:noFill/>
                <a:ln w="9525">
                  <a:noFill/>
                  <a:miter lim="800000"/>
                  <a:headEnd/>
                  <a:tailEnd/>
                </a:ln>
              </p:spPr>
              <p:txBody>
                <a:bodyPr>
                  <a:spAutoFit/>
                </a:bodyPr>
                <a:lstStyle/>
                <a:p>
                  <a:pPr algn="ctr">
                    <a:spcBef>
                      <a:spcPct val="50000"/>
                    </a:spcBef>
                  </a:pPr>
                  <a:r>
                    <a:rPr lang="zh-CN" altLang="en-US">
                      <a:latin typeface="微软雅黑" pitchFamily="34" charset="-122"/>
                      <a:ea typeface="微软雅黑" pitchFamily="34" charset="-122"/>
                      <a:sym typeface="微软雅黑" pitchFamily="34" charset="-122"/>
                    </a:rPr>
                    <a:t>油脂</a:t>
                  </a:r>
                </a:p>
              </p:txBody>
            </p:sp>
            <p:pic>
              <p:nvPicPr>
                <p:cNvPr id="163" name="Picture 9"/>
                <p:cNvPicPr>
                  <a:picLocks noChangeAspect="1" noChangeArrowheads="1"/>
                </p:cNvPicPr>
                <p:nvPr>
                  <p:custDataLst>
                    <p:tags r:id="rId69"/>
                  </p:custDataLst>
                </p:nvPr>
              </p:nvPicPr>
              <p:blipFill>
                <a:blip r:embed="rId85" cstate="print"/>
                <a:srcRect/>
                <a:stretch>
                  <a:fillRect/>
                </a:stretch>
              </p:blipFill>
              <p:spPr bwMode="auto">
                <a:xfrm>
                  <a:off x="2973066" y="2306185"/>
                  <a:ext cx="720002" cy="720000"/>
                </a:xfrm>
                <a:prstGeom prst="ellipse">
                  <a:avLst/>
                </a:prstGeom>
                <a:ln>
                  <a:noFill/>
                </a:ln>
                <a:effectLst>
                  <a:softEdge rad="112500"/>
                </a:effectLst>
              </p:spPr>
            </p:pic>
          </p:grpSp>
        </p:grpSp>
        <p:grpSp>
          <p:nvGrpSpPr>
            <p:cNvPr id="118" name="组合 81"/>
            <p:cNvGrpSpPr>
              <a:grpSpLocks/>
            </p:cNvGrpSpPr>
            <p:nvPr/>
          </p:nvGrpSpPr>
          <p:grpSpPr bwMode="auto">
            <a:xfrm>
              <a:off x="684805" y="1399994"/>
              <a:ext cx="4301285" cy="2097269"/>
              <a:chOff x="684805" y="1399994"/>
              <a:chExt cx="4301285" cy="2097269"/>
            </a:xfrm>
          </p:grpSpPr>
          <p:grpSp>
            <p:nvGrpSpPr>
              <p:cNvPr id="119" name="组合 97"/>
              <p:cNvGrpSpPr>
                <a:grpSpLocks/>
              </p:cNvGrpSpPr>
              <p:nvPr>
                <p:custDataLst>
                  <p:tags r:id="rId38"/>
                </p:custDataLst>
              </p:nvPr>
            </p:nvGrpSpPr>
            <p:grpSpPr bwMode="auto">
              <a:xfrm>
                <a:off x="708191" y="1399994"/>
                <a:ext cx="4277899" cy="554063"/>
                <a:chOff x="708191" y="1399994"/>
                <a:chExt cx="4277899" cy="554063"/>
              </a:xfrm>
            </p:grpSpPr>
            <p:sp>
              <p:nvSpPr>
                <p:cNvPr id="148" name="右箭头 289"/>
                <p:cNvSpPr>
                  <a:spLocks noChangeArrowheads="1"/>
                </p:cNvSpPr>
                <p:nvPr>
                  <p:custDataLst>
                    <p:tags r:id="rId58"/>
                  </p:custDataLst>
                </p:nvPr>
              </p:nvSpPr>
              <p:spPr bwMode="auto">
                <a:xfrm>
                  <a:off x="1963146" y="1570328"/>
                  <a:ext cx="913593" cy="213347"/>
                </a:xfrm>
                <a:prstGeom prst="rightArrow">
                  <a:avLst>
                    <a:gd name="adj1" fmla="val 50000"/>
                    <a:gd name="adj2" fmla="val 49999"/>
                  </a:avLst>
                </a:prstGeom>
                <a:solidFill>
                  <a:srgbClr val="81B1CC"/>
                </a:solidFill>
                <a:ln w="12700" algn="ctr">
                  <a:noFill/>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grpSp>
              <p:nvGrpSpPr>
                <p:cNvPr id="149" name="组合 83"/>
                <p:cNvGrpSpPr>
                  <a:grpSpLocks/>
                </p:cNvGrpSpPr>
                <p:nvPr>
                  <p:custDataLst>
                    <p:tags r:id="rId59"/>
                  </p:custDataLst>
                </p:nvPr>
              </p:nvGrpSpPr>
              <p:grpSpPr bwMode="auto">
                <a:xfrm>
                  <a:off x="708191" y="1407373"/>
                  <a:ext cx="1274915" cy="539305"/>
                  <a:chOff x="708191" y="1327854"/>
                  <a:chExt cx="1274915" cy="539305"/>
                </a:xfrm>
              </p:grpSpPr>
              <p:sp>
                <p:nvSpPr>
                  <p:cNvPr id="155" name="矩形 107"/>
                  <p:cNvSpPr>
                    <a:spLocks noChangeArrowheads="1"/>
                  </p:cNvSpPr>
                  <p:nvPr>
                    <p:custDataLst>
                      <p:tags r:id="rId63"/>
                    </p:custDataLst>
                  </p:nvPr>
                </p:nvSpPr>
                <p:spPr bwMode="auto">
                  <a:xfrm>
                    <a:off x="708191" y="1442929"/>
                    <a:ext cx="818974" cy="333570"/>
                  </a:xfrm>
                  <a:prstGeom prst="rect">
                    <a:avLst/>
                  </a:prstGeom>
                  <a:noFill/>
                  <a:ln w="9525">
                    <a:noFill/>
                    <a:miter lim="800000"/>
                    <a:headEnd/>
                    <a:tailEnd/>
                  </a:ln>
                </p:spPr>
                <p:txBody>
                  <a:bodyPr>
                    <a:spAutoFit/>
                  </a:bodyPr>
                  <a:lstStyle/>
                  <a:p>
                    <a:pPr algn="ctr">
                      <a:spcBef>
                        <a:spcPct val="50000"/>
                      </a:spcBef>
                    </a:pPr>
                    <a:r>
                      <a:rPr lang="zh-CN" altLang="en-US">
                        <a:latin typeface="微软雅黑" pitchFamily="34" charset="-122"/>
                        <a:ea typeface="微软雅黑" pitchFamily="34" charset="-122"/>
                        <a:sym typeface="微软雅黑" pitchFamily="34" charset="-122"/>
                      </a:rPr>
                      <a:t>小麦</a:t>
                    </a:r>
                  </a:p>
                </p:txBody>
              </p:sp>
              <p:pic>
                <p:nvPicPr>
                  <p:cNvPr id="156" name="Picture 3"/>
                  <p:cNvPicPr>
                    <a:picLocks noChangeAspect="1" noChangeArrowheads="1"/>
                  </p:cNvPicPr>
                  <p:nvPr>
                    <p:custDataLst>
                      <p:tags r:id="rId64"/>
                    </p:custDataLst>
                  </p:nvPr>
                </p:nvPicPr>
                <p:blipFill>
                  <a:blip r:embed="rId86" cstate="print"/>
                  <a:srcRect/>
                  <a:stretch>
                    <a:fillRect/>
                  </a:stretch>
                </p:blipFill>
                <p:spPr bwMode="auto">
                  <a:xfrm>
                    <a:off x="1263106" y="1327854"/>
                    <a:ext cx="720000" cy="539305"/>
                  </a:xfrm>
                  <a:prstGeom prst="ellipse">
                    <a:avLst/>
                  </a:prstGeom>
                  <a:ln>
                    <a:noFill/>
                  </a:ln>
                  <a:effectLst>
                    <a:softEdge rad="112500"/>
                  </a:effectLst>
                </p:spPr>
              </p:pic>
            </p:grpSp>
            <p:grpSp>
              <p:nvGrpSpPr>
                <p:cNvPr id="150" name="组合 87"/>
                <p:cNvGrpSpPr>
                  <a:grpSpLocks/>
                </p:cNvGrpSpPr>
                <p:nvPr>
                  <p:custDataLst>
                    <p:tags r:id="rId60"/>
                  </p:custDataLst>
                </p:nvPr>
              </p:nvGrpSpPr>
              <p:grpSpPr bwMode="auto">
                <a:xfrm>
                  <a:off x="2973069" y="1399994"/>
                  <a:ext cx="2013021" cy="554063"/>
                  <a:chOff x="2973069" y="1472133"/>
                  <a:chExt cx="2013021" cy="554063"/>
                </a:xfrm>
              </p:grpSpPr>
              <p:sp>
                <p:nvSpPr>
                  <p:cNvPr id="152" name="矩形 108"/>
                  <p:cNvSpPr>
                    <a:spLocks noChangeArrowheads="1"/>
                  </p:cNvSpPr>
                  <p:nvPr>
                    <p:custDataLst>
                      <p:tags r:id="rId61"/>
                    </p:custDataLst>
                  </p:nvPr>
                </p:nvSpPr>
                <p:spPr bwMode="auto">
                  <a:xfrm>
                    <a:off x="3584781" y="1595277"/>
                    <a:ext cx="1401309" cy="333531"/>
                  </a:xfrm>
                  <a:prstGeom prst="rect">
                    <a:avLst/>
                  </a:prstGeom>
                  <a:noFill/>
                  <a:ln w="9525">
                    <a:noFill/>
                    <a:miter lim="800000"/>
                    <a:headEnd/>
                    <a:tailEnd/>
                  </a:ln>
                </p:spPr>
                <p:txBody>
                  <a:bodyPr>
                    <a:spAutoFit/>
                  </a:bodyPr>
                  <a:lstStyle/>
                  <a:p>
                    <a:pPr algn="ctr">
                      <a:spcBef>
                        <a:spcPct val="50000"/>
                      </a:spcBef>
                    </a:pPr>
                    <a:r>
                      <a:rPr lang="zh-CN" altLang="en-US">
                        <a:latin typeface="微软雅黑" pitchFamily="34" charset="-122"/>
                        <a:ea typeface="微软雅黑" pitchFamily="34" charset="-122"/>
                        <a:sym typeface="微软雅黑" pitchFamily="34" charset="-122"/>
                      </a:rPr>
                      <a:t>面粉</a:t>
                    </a:r>
                  </a:p>
                </p:txBody>
              </p:sp>
              <p:pic>
                <p:nvPicPr>
                  <p:cNvPr id="153" name="Picture 7"/>
                  <p:cNvPicPr>
                    <a:picLocks noChangeAspect="1" noChangeArrowheads="1"/>
                  </p:cNvPicPr>
                  <p:nvPr>
                    <p:custDataLst>
                      <p:tags r:id="rId62"/>
                    </p:custDataLst>
                  </p:nvPr>
                </p:nvPicPr>
                <p:blipFill>
                  <a:blip r:embed="rId87" cstate="print"/>
                  <a:srcRect/>
                  <a:stretch>
                    <a:fillRect/>
                  </a:stretch>
                </p:blipFill>
                <p:spPr bwMode="auto">
                  <a:xfrm>
                    <a:off x="2973069" y="1472133"/>
                    <a:ext cx="720001" cy="554063"/>
                  </a:xfrm>
                  <a:prstGeom prst="ellipse">
                    <a:avLst/>
                  </a:prstGeom>
                  <a:ln>
                    <a:noFill/>
                  </a:ln>
                  <a:effectLst>
                    <a:softEdge rad="112500"/>
                  </a:effectLst>
                </p:spPr>
              </p:pic>
            </p:grpSp>
          </p:grpSp>
          <p:grpSp>
            <p:nvGrpSpPr>
              <p:cNvPr id="120" name="组合 91"/>
              <p:cNvGrpSpPr>
                <a:grpSpLocks/>
              </p:cNvGrpSpPr>
              <p:nvPr>
                <p:custDataLst>
                  <p:tags r:id="rId39"/>
                </p:custDataLst>
              </p:nvPr>
            </p:nvGrpSpPr>
            <p:grpSpPr bwMode="auto">
              <a:xfrm>
                <a:off x="708191" y="1723977"/>
                <a:ext cx="4241804" cy="675204"/>
                <a:chOff x="708191" y="1886588"/>
                <a:chExt cx="4241804" cy="675204"/>
              </a:xfrm>
            </p:grpSpPr>
            <p:sp>
              <p:nvSpPr>
                <p:cNvPr id="141" name="右箭头 282"/>
                <p:cNvSpPr>
                  <a:spLocks noChangeArrowheads="1"/>
                </p:cNvSpPr>
                <p:nvPr>
                  <p:custDataLst>
                    <p:tags r:id="rId51"/>
                  </p:custDataLst>
                </p:nvPr>
              </p:nvSpPr>
              <p:spPr bwMode="auto">
                <a:xfrm>
                  <a:off x="1963146" y="2118341"/>
                  <a:ext cx="913593" cy="211626"/>
                </a:xfrm>
                <a:prstGeom prst="rightArrow">
                  <a:avLst>
                    <a:gd name="adj1" fmla="val 50000"/>
                    <a:gd name="adj2" fmla="val 50005"/>
                  </a:avLst>
                </a:prstGeom>
                <a:solidFill>
                  <a:srgbClr val="81B1CC"/>
                </a:solidFill>
                <a:ln w="12700" algn="ctr">
                  <a:noFill/>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grpSp>
              <p:nvGrpSpPr>
                <p:cNvPr id="142" name="组合 88"/>
                <p:cNvGrpSpPr>
                  <a:grpSpLocks/>
                </p:cNvGrpSpPr>
                <p:nvPr>
                  <p:custDataLst>
                    <p:tags r:id="rId52"/>
                  </p:custDataLst>
                </p:nvPr>
              </p:nvGrpSpPr>
              <p:grpSpPr bwMode="auto">
                <a:xfrm>
                  <a:off x="2973068" y="1955158"/>
                  <a:ext cx="1976927" cy="538065"/>
                  <a:chOff x="2973068" y="1885305"/>
                  <a:chExt cx="1976927" cy="538065"/>
                </a:xfrm>
              </p:grpSpPr>
              <p:sp>
                <p:nvSpPr>
                  <p:cNvPr id="146" name="矩形 111"/>
                  <p:cNvSpPr>
                    <a:spLocks noChangeArrowheads="1"/>
                  </p:cNvSpPr>
                  <p:nvPr>
                    <p:custDataLst>
                      <p:tags r:id="rId56"/>
                    </p:custDataLst>
                  </p:nvPr>
                </p:nvSpPr>
                <p:spPr bwMode="auto">
                  <a:xfrm>
                    <a:off x="3548685" y="2000449"/>
                    <a:ext cx="1401310" cy="333642"/>
                  </a:xfrm>
                  <a:prstGeom prst="rect">
                    <a:avLst/>
                  </a:prstGeom>
                  <a:noFill/>
                  <a:ln w="9525">
                    <a:noFill/>
                    <a:miter lim="800000"/>
                    <a:headEnd/>
                    <a:tailEnd/>
                  </a:ln>
                </p:spPr>
                <p:txBody>
                  <a:bodyPr>
                    <a:spAutoFit/>
                  </a:bodyPr>
                  <a:lstStyle/>
                  <a:p>
                    <a:pPr algn="ctr">
                      <a:spcBef>
                        <a:spcPct val="50000"/>
                      </a:spcBef>
                    </a:pPr>
                    <a:r>
                      <a:rPr lang="zh-CN" altLang="en-US" dirty="0">
                        <a:latin typeface="微软雅黑" pitchFamily="34" charset="-122"/>
                        <a:ea typeface="微软雅黑" pitchFamily="34" charset="-122"/>
                        <a:sym typeface="微软雅黑" pitchFamily="34" charset="-122"/>
                      </a:rPr>
                      <a:t>大米</a:t>
                    </a:r>
                  </a:p>
                </p:txBody>
              </p:sp>
              <p:pic>
                <p:nvPicPr>
                  <p:cNvPr id="147" name="Picture 8"/>
                  <p:cNvPicPr>
                    <a:picLocks noChangeAspect="1" noChangeArrowheads="1"/>
                  </p:cNvPicPr>
                  <p:nvPr>
                    <p:custDataLst>
                      <p:tags r:id="rId57"/>
                    </p:custDataLst>
                  </p:nvPr>
                </p:nvPicPr>
                <p:blipFill>
                  <a:blip r:embed="rId88" cstate="print"/>
                  <a:srcRect/>
                  <a:stretch>
                    <a:fillRect/>
                  </a:stretch>
                </p:blipFill>
                <p:spPr bwMode="auto">
                  <a:xfrm>
                    <a:off x="2973068" y="1885305"/>
                    <a:ext cx="720001" cy="538065"/>
                  </a:xfrm>
                  <a:prstGeom prst="ellipse">
                    <a:avLst/>
                  </a:prstGeom>
                  <a:ln>
                    <a:noFill/>
                  </a:ln>
                  <a:effectLst>
                    <a:softEdge rad="112500"/>
                  </a:effectLst>
                </p:spPr>
              </p:pic>
            </p:grpSp>
            <p:grpSp>
              <p:nvGrpSpPr>
                <p:cNvPr id="143" name="组合 84"/>
                <p:cNvGrpSpPr>
                  <a:grpSpLocks/>
                </p:cNvGrpSpPr>
                <p:nvPr>
                  <p:custDataLst>
                    <p:tags r:id="rId53"/>
                  </p:custDataLst>
                </p:nvPr>
              </p:nvGrpSpPr>
              <p:grpSpPr bwMode="auto">
                <a:xfrm>
                  <a:off x="708191" y="1886588"/>
                  <a:ext cx="1274915" cy="675204"/>
                  <a:chOff x="708191" y="1887871"/>
                  <a:chExt cx="1274915" cy="675204"/>
                </a:xfrm>
              </p:grpSpPr>
              <p:sp>
                <p:nvSpPr>
                  <p:cNvPr id="144" name="矩形 110"/>
                  <p:cNvSpPr>
                    <a:spLocks noChangeArrowheads="1"/>
                  </p:cNvSpPr>
                  <p:nvPr>
                    <p:custDataLst>
                      <p:tags r:id="rId54"/>
                    </p:custDataLst>
                  </p:nvPr>
                </p:nvSpPr>
                <p:spPr bwMode="auto">
                  <a:xfrm>
                    <a:off x="708191" y="2071705"/>
                    <a:ext cx="818974" cy="333571"/>
                  </a:xfrm>
                  <a:prstGeom prst="rect">
                    <a:avLst/>
                  </a:prstGeom>
                  <a:noFill/>
                  <a:ln w="9525">
                    <a:noFill/>
                    <a:miter lim="800000"/>
                    <a:headEnd/>
                    <a:tailEnd/>
                  </a:ln>
                </p:spPr>
                <p:txBody>
                  <a:bodyPr>
                    <a:spAutoFit/>
                  </a:bodyPr>
                  <a:lstStyle/>
                  <a:p>
                    <a:pPr algn="ctr">
                      <a:spcBef>
                        <a:spcPct val="50000"/>
                      </a:spcBef>
                    </a:pPr>
                    <a:r>
                      <a:rPr lang="zh-CN" altLang="en-US">
                        <a:latin typeface="微软雅黑" pitchFamily="34" charset="-122"/>
                        <a:ea typeface="微软雅黑" pitchFamily="34" charset="-122"/>
                        <a:sym typeface="微软雅黑" pitchFamily="34" charset="-122"/>
                      </a:rPr>
                      <a:t>稻谷</a:t>
                    </a:r>
                  </a:p>
                </p:txBody>
              </p:sp>
              <p:pic>
                <p:nvPicPr>
                  <p:cNvPr id="145" name="Picture 12"/>
                  <p:cNvPicPr>
                    <a:picLocks noChangeAspect="1" noChangeArrowheads="1"/>
                  </p:cNvPicPr>
                  <p:nvPr>
                    <p:custDataLst>
                      <p:tags r:id="rId55"/>
                    </p:custDataLst>
                  </p:nvPr>
                </p:nvPicPr>
                <p:blipFill>
                  <a:blip r:embed="rId89" cstate="print"/>
                  <a:srcRect/>
                  <a:stretch>
                    <a:fillRect/>
                  </a:stretch>
                </p:blipFill>
                <p:spPr bwMode="auto">
                  <a:xfrm>
                    <a:off x="1213636" y="1887871"/>
                    <a:ext cx="769470" cy="675204"/>
                  </a:xfrm>
                  <a:prstGeom prst="ellipse">
                    <a:avLst/>
                  </a:prstGeom>
                  <a:ln>
                    <a:noFill/>
                  </a:ln>
                  <a:effectLst>
                    <a:softEdge rad="112500"/>
                  </a:effectLst>
                </p:spPr>
              </p:pic>
            </p:grpSp>
          </p:grpSp>
          <p:grpSp>
            <p:nvGrpSpPr>
              <p:cNvPr id="127" name="组合 96"/>
              <p:cNvGrpSpPr>
                <a:grpSpLocks/>
              </p:cNvGrpSpPr>
              <p:nvPr>
                <p:custDataLst>
                  <p:tags r:id="rId40"/>
                </p:custDataLst>
              </p:nvPr>
            </p:nvGrpSpPr>
            <p:grpSpPr bwMode="auto">
              <a:xfrm>
                <a:off x="804860" y="3163692"/>
                <a:ext cx="3736047" cy="333571"/>
                <a:chOff x="804860" y="3391624"/>
                <a:chExt cx="3736047" cy="333571"/>
              </a:xfrm>
            </p:grpSpPr>
            <p:sp>
              <p:nvSpPr>
                <p:cNvPr id="137" name="矩形 166"/>
                <p:cNvSpPr>
                  <a:spLocks noChangeArrowheads="1"/>
                </p:cNvSpPr>
                <p:nvPr>
                  <p:custDataLst>
                    <p:tags r:id="rId48"/>
                  </p:custDataLst>
                </p:nvPr>
              </p:nvSpPr>
              <p:spPr bwMode="auto">
                <a:xfrm>
                  <a:off x="804860" y="3391625"/>
                  <a:ext cx="817422" cy="333570"/>
                </a:xfrm>
                <a:prstGeom prst="rect">
                  <a:avLst/>
                </a:prstGeom>
                <a:noFill/>
                <a:ln w="9525">
                  <a:noFill/>
                  <a:miter lim="800000"/>
                  <a:headEnd/>
                  <a:tailEnd/>
                </a:ln>
              </p:spPr>
              <p:txBody>
                <a:bodyPr>
                  <a:spAutoFit/>
                </a:bodyPr>
                <a:lstStyle/>
                <a:p>
                  <a:pPr algn="ctr">
                    <a:spcBef>
                      <a:spcPct val="50000"/>
                    </a:spcBef>
                  </a:pPr>
                  <a:r>
                    <a:rPr lang="en-US" altLang="zh-CN">
                      <a:latin typeface="微软雅黑" pitchFamily="34" charset="-122"/>
                      <a:ea typeface="微软雅黑" pitchFamily="34" charset="-122"/>
                      <a:sym typeface="微软雅黑" pitchFamily="34" charset="-122"/>
                    </a:rPr>
                    <a:t>…….</a:t>
                  </a:r>
                  <a:endParaRPr lang="zh-CN" altLang="en-US">
                    <a:latin typeface="微软雅黑" pitchFamily="34" charset="-122"/>
                    <a:ea typeface="微软雅黑" pitchFamily="34" charset="-122"/>
                    <a:sym typeface="微软雅黑" pitchFamily="34" charset="-122"/>
                  </a:endParaRPr>
                </a:p>
              </p:txBody>
            </p:sp>
            <p:sp>
              <p:nvSpPr>
                <p:cNvPr id="139" name="矩形 167"/>
                <p:cNvSpPr>
                  <a:spLocks noChangeArrowheads="1"/>
                </p:cNvSpPr>
                <p:nvPr>
                  <p:custDataLst>
                    <p:tags r:id="rId49"/>
                  </p:custDataLst>
                </p:nvPr>
              </p:nvSpPr>
              <p:spPr bwMode="auto">
                <a:xfrm>
                  <a:off x="3140104" y="3391624"/>
                  <a:ext cx="1400803" cy="333571"/>
                </a:xfrm>
                <a:prstGeom prst="rect">
                  <a:avLst/>
                </a:prstGeom>
                <a:noFill/>
                <a:ln w="9525">
                  <a:noFill/>
                  <a:miter lim="800000"/>
                  <a:headEnd/>
                  <a:tailEnd/>
                </a:ln>
              </p:spPr>
              <p:txBody>
                <a:bodyPr>
                  <a:spAutoFit/>
                </a:bodyPr>
                <a:lstStyle/>
                <a:p>
                  <a:pPr algn="ctr">
                    <a:spcBef>
                      <a:spcPct val="50000"/>
                    </a:spcBef>
                  </a:pPr>
                  <a:r>
                    <a:rPr lang="en-US" altLang="zh-CN">
                      <a:latin typeface="微软雅黑" pitchFamily="34" charset="-122"/>
                      <a:ea typeface="微软雅黑" pitchFamily="34" charset="-122"/>
                      <a:sym typeface="微软雅黑" pitchFamily="34" charset="-122"/>
                    </a:rPr>
                    <a:t>…….</a:t>
                  </a:r>
                  <a:endParaRPr lang="zh-CN" altLang="en-US">
                    <a:latin typeface="微软雅黑" pitchFamily="34" charset="-122"/>
                    <a:ea typeface="微软雅黑" pitchFamily="34" charset="-122"/>
                    <a:sym typeface="微软雅黑" pitchFamily="34" charset="-122"/>
                  </a:endParaRPr>
                </a:p>
              </p:txBody>
            </p:sp>
            <p:sp>
              <p:nvSpPr>
                <p:cNvPr id="140" name="右箭头 281"/>
                <p:cNvSpPr>
                  <a:spLocks noChangeArrowheads="1"/>
                </p:cNvSpPr>
                <p:nvPr>
                  <p:custDataLst>
                    <p:tags r:id="rId50"/>
                  </p:custDataLst>
                </p:nvPr>
              </p:nvSpPr>
              <p:spPr bwMode="auto">
                <a:xfrm>
                  <a:off x="1949383" y="3439658"/>
                  <a:ext cx="915313" cy="211626"/>
                </a:xfrm>
                <a:prstGeom prst="rightArrow">
                  <a:avLst>
                    <a:gd name="adj1" fmla="val 50000"/>
                    <a:gd name="adj2" fmla="val 49999"/>
                  </a:avLst>
                </a:prstGeom>
                <a:solidFill>
                  <a:srgbClr val="81B1CC"/>
                </a:solidFill>
                <a:ln w="12700" algn="ctr">
                  <a:noFill/>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grpSp>
          <p:grpSp>
            <p:nvGrpSpPr>
              <p:cNvPr id="129" name="组合 93"/>
              <p:cNvGrpSpPr>
                <a:grpSpLocks/>
              </p:cNvGrpSpPr>
              <p:nvPr>
                <p:custDataLst>
                  <p:tags r:id="rId41"/>
                </p:custDataLst>
              </p:nvPr>
            </p:nvGrpSpPr>
            <p:grpSpPr bwMode="auto">
              <a:xfrm>
                <a:off x="684805" y="2423327"/>
                <a:ext cx="4265190" cy="961237"/>
                <a:chOff x="684805" y="2615839"/>
                <a:chExt cx="4265190" cy="961237"/>
              </a:xfrm>
            </p:grpSpPr>
            <p:sp>
              <p:nvSpPr>
                <p:cNvPr id="130" name="右箭头 272"/>
                <p:cNvSpPr>
                  <a:spLocks noChangeArrowheads="1"/>
                </p:cNvSpPr>
                <p:nvPr>
                  <p:custDataLst>
                    <p:tags r:id="rId42"/>
                  </p:custDataLst>
                </p:nvPr>
              </p:nvSpPr>
              <p:spPr bwMode="auto">
                <a:xfrm>
                  <a:off x="1949382" y="2991308"/>
                  <a:ext cx="913593" cy="209906"/>
                </a:xfrm>
                <a:prstGeom prst="rightArrow">
                  <a:avLst>
                    <a:gd name="adj1" fmla="val 50000"/>
                    <a:gd name="adj2" fmla="val 49992"/>
                  </a:avLst>
                </a:prstGeom>
                <a:solidFill>
                  <a:srgbClr val="81B1CC"/>
                </a:solidFill>
                <a:ln w="12700" algn="ctr">
                  <a:noFill/>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grpSp>
              <p:nvGrpSpPr>
                <p:cNvPr id="131" name="组合 86"/>
                <p:cNvGrpSpPr>
                  <a:grpSpLocks/>
                </p:cNvGrpSpPr>
                <p:nvPr>
                  <p:custDataLst>
                    <p:tags r:id="rId43"/>
                  </p:custDataLst>
                </p:nvPr>
              </p:nvGrpSpPr>
              <p:grpSpPr bwMode="auto">
                <a:xfrm>
                  <a:off x="684805" y="2615839"/>
                  <a:ext cx="1204572" cy="961237"/>
                  <a:chOff x="768611" y="2580899"/>
                  <a:chExt cx="1204572" cy="961237"/>
                </a:xfrm>
              </p:grpSpPr>
              <p:sp>
                <p:nvSpPr>
                  <p:cNvPr id="135" name="矩形 117"/>
                  <p:cNvSpPr>
                    <a:spLocks noChangeArrowheads="1"/>
                  </p:cNvSpPr>
                  <p:nvPr>
                    <p:custDataLst>
                      <p:tags r:id="rId46"/>
                    </p:custDataLst>
                  </p:nvPr>
                </p:nvSpPr>
                <p:spPr bwMode="auto">
                  <a:xfrm>
                    <a:off x="768611" y="2907629"/>
                    <a:ext cx="818244" cy="333642"/>
                  </a:xfrm>
                  <a:prstGeom prst="rect">
                    <a:avLst/>
                  </a:prstGeom>
                  <a:noFill/>
                  <a:ln w="9525">
                    <a:noFill/>
                    <a:miter lim="800000"/>
                    <a:headEnd/>
                    <a:tailEnd/>
                  </a:ln>
                </p:spPr>
                <p:txBody>
                  <a:bodyPr>
                    <a:spAutoFit/>
                  </a:bodyPr>
                  <a:lstStyle/>
                  <a:p>
                    <a:pPr algn="ctr">
                      <a:spcBef>
                        <a:spcPct val="50000"/>
                      </a:spcBef>
                    </a:pPr>
                    <a:r>
                      <a:rPr lang="zh-CN" altLang="en-US">
                        <a:latin typeface="微软雅黑" pitchFamily="34" charset="-122"/>
                        <a:ea typeface="微软雅黑" pitchFamily="34" charset="-122"/>
                        <a:sym typeface="微软雅黑" pitchFamily="34" charset="-122"/>
                      </a:rPr>
                      <a:t>玉米</a:t>
                    </a:r>
                  </a:p>
                </p:txBody>
              </p:sp>
              <p:pic>
                <p:nvPicPr>
                  <p:cNvPr id="136" name="Picture 5"/>
                  <p:cNvPicPr>
                    <a:picLocks noChangeAspect="1" noChangeArrowheads="1"/>
                  </p:cNvPicPr>
                  <p:nvPr>
                    <p:custDataLst>
                      <p:tags r:id="rId47"/>
                    </p:custDataLst>
                  </p:nvPr>
                </p:nvPicPr>
                <p:blipFill>
                  <a:blip r:embed="rId90" cstate="print"/>
                  <a:srcRect/>
                  <a:stretch>
                    <a:fillRect/>
                  </a:stretch>
                </p:blipFill>
                <p:spPr bwMode="auto">
                  <a:xfrm>
                    <a:off x="1253182" y="2580899"/>
                    <a:ext cx="720001" cy="961237"/>
                  </a:xfrm>
                  <a:prstGeom prst="ellipse">
                    <a:avLst/>
                  </a:prstGeom>
                  <a:ln>
                    <a:noFill/>
                  </a:ln>
                  <a:effectLst>
                    <a:softEdge rad="112500"/>
                  </a:effectLst>
                </p:spPr>
              </p:pic>
            </p:grpSp>
            <p:grpSp>
              <p:nvGrpSpPr>
                <p:cNvPr id="132" name="组合 90"/>
                <p:cNvGrpSpPr>
                  <a:grpSpLocks/>
                </p:cNvGrpSpPr>
                <p:nvPr/>
              </p:nvGrpSpPr>
              <p:grpSpPr bwMode="auto">
                <a:xfrm>
                  <a:off x="2973067" y="2736457"/>
                  <a:ext cx="1976928" cy="720000"/>
                  <a:chOff x="2973067" y="2892016"/>
                  <a:chExt cx="1976928" cy="720000"/>
                </a:xfrm>
              </p:grpSpPr>
              <p:pic>
                <p:nvPicPr>
                  <p:cNvPr id="133" name="Picture 10"/>
                  <p:cNvPicPr>
                    <a:picLocks noChangeAspect="1" noChangeArrowheads="1"/>
                  </p:cNvPicPr>
                  <p:nvPr>
                    <p:custDataLst>
                      <p:tags r:id="rId44"/>
                    </p:custDataLst>
                  </p:nvPr>
                </p:nvPicPr>
                <p:blipFill>
                  <a:blip r:embed="rId91" cstate="print"/>
                  <a:srcRect/>
                  <a:stretch>
                    <a:fillRect/>
                  </a:stretch>
                </p:blipFill>
                <p:spPr bwMode="auto">
                  <a:xfrm>
                    <a:off x="2973067" y="2892016"/>
                    <a:ext cx="720001" cy="720000"/>
                  </a:xfrm>
                  <a:prstGeom prst="ellipse">
                    <a:avLst/>
                  </a:prstGeom>
                  <a:ln>
                    <a:noFill/>
                  </a:ln>
                  <a:effectLst>
                    <a:softEdge rad="112500"/>
                  </a:effectLst>
                </p:spPr>
              </p:pic>
              <p:sp>
                <p:nvSpPr>
                  <p:cNvPr id="134" name="矩形 118"/>
                  <p:cNvSpPr>
                    <a:spLocks noChangeArrowheads="1"/>
                  </p:cNvSpPr>
                  <p:nvPr>
                    <p:custDataLst>
                      <p:tags r:id="rId45"/>
                    </p:custDataLst>
                  </p:nvPr>
                </p:nvSpPr>
                <p:spPr bwMode="auto">
                  <a:xfrm>
                    <a:off x="3548684" y="3098128"/>
                    <a:ext cx="1401311" cy="333642"/>
                  </a:xfrm>
                  <a:prstGeom prst="rect">
                    <a:avLst/>
                  </a:prstGeom>
                  <a:noFill/>
                  <a:ln w="9525">
                    <a:noFill/>
                    <a:miter lim="800000"/>
                    <a:headEnd/>
                    <a:tailEnd/>
                  </a:ln>
                </p:spPr>
                <p:txBody>
                  <a:bodyPr>
                    <a:spAutoFit/>
                  </a:bodyPr>
                  <a:lstStyle/>
                  <a:p>
                    <a:pPr algn="ctr">
                      <a:spcBef>
                        <a:spcPct val="50000"/>
                      </a:spcBef>
                    </a:pPr>
                    <a:r>
                      <a:rPr lang="zh-CN" altLang="en-US">
                        <a:latin typeface="微软雅黑" pitchFamily="34" charset="-122"/>
                        <a:ea typeface="微软雅黑" pitchFamily="34" charset="-122"/>
                        <a:sym typeface="微软雅黑" pitchFamily="34" charset="-122"/>
                      </a:rPr>
                      <a:t>淀粉</a:t>
                    </a:r>
                  </a:p>
                </p:txBody>
              </p:sp>
            </p:grpSp>
          </p:grpSp>
        </p:grpSp>
      </p:grpSp>
      <p:sp>
        <p:nvSpPr>
          <p:cNvPr id="166" name="Rectangle 9"/>
          <p:cNvSpPr>
            <a:spLocks noChangeArrowheads="1"/>
          </p:cNvSpPr>
          <p:nvPr>
            <p:custDataLst>
              <p:tags r:id="rId18"/>
            </p:custDataLst>
          </p:nvPr>
        </p:nvSpPr>
        <p:spPr bwMode="auto">
          <a:xfrm>
            <a:off x="349250" y="4089400"/>
            <a:ext cx="1031875" cy="360363"/>
          </a:xfrm>
          <a:prstGeom prst="rect">
            <a:avLst/>
          </a:prstGeom>
          <a:noFill/>
          <a:ln w="9525" algn="ctr">
            <a:noFill/>
            <a:miter lim="800000"/>
            <a:headEnd type="none" w="lg" len="lg"/>
            <a:tailEnd type="none" w="lg" len="lg"/>
          </a:ln>
        </p:spPr>
        <p:txBody>
          <a:bodyPr lIns="91431" tIns="91431" rIns="91431" bIns="91431" anchor="ctr"/>
          <a:lstStyle/>
          <a:p>
            <a:pPr algn="r">
              <a:spcBef>
                <a:spcPct val="50000"/>
              </a:spcBef>
            </a:pPr>
            <a:r>
              <a:rPr lang="en-US" altLang="zh-CN" sz="1400" dirty="0">
                <a:latin typeface="微软雅黑" pitchFamily="34" charset="-122"/>
                <a:ea typeface="微软雅黑" pitchFamily="34" charset="-122"/>
                <a:sym typeface="微软雅黑" pitchFamily="34" charset="-122"/>
              </a:rPr>
              <a:t>BU/</a:t>
            </a:r>
            <a:r>
              <a:rPr lang="zh-CN" altLang="en-US" sz="1400" dirty="0">
                <a:latin typeface="微软雅黑" pitchFamily="34" charset="-122"/>
                <a:ea typeface="微软雅黑" pitchFamily="34" charset="-122"/>
                <a:sym typeface="微软雅黑" pitchFamily="34" charset="-122"/>
              </a:rPr>
              <a:t>工厂</a:t>
            </a:r>
          </a:p>
        </p:txBody>
      </p:sp>
      <p:sp>
        <p:nvSpPr>
          <p:cNvPr id="167" name="Rectangle 9"/>
          <p:cNvSpPr>
            <a:spLocks noChangeArrowheads="1"/>
          </p:cNvSpPr>
          <p:nvPr>
            <p:custDataLst>
              <p:tags r:id="rId19"/>
            </p:custDataLst>
          </p:nvPr>
        </p:nvSpPr>
        <p:spPr bwMode="auto">
          <a:xfrm>
            <a:off x="349250" y="4467225"/>
            <a:ext cx="1031875" cy="360363"/>
          </a:xfrm>
          <a:prstGeom prst="rect">
            <a:avLst/>
          </a:prstGeom>
          <a:noFill/>
          <a:ln w="9525" algn="ctr">
            <a:noFill/>
            <a:miter lim="800000"/>
            <a:headEnd type="none" w="lg" len="lg"/>
            <a:tailEnd type="none" w="lg" len="lg"/>
          </a:ln>
        </p:spPr>
        <p:txBody>
          <a:bodyPr lIns="91431" tIns="91431" rIns="91431" bIns="91431" anchor="ctr"/>
          <a:lstStyle/>
          <a:p>
            <a:pPr algn="r">
              <a:spcBef>
                <a:spcPct val="50000"/>
              </a:spcBef>
            </a:pPr>
            <a:r>
              <a:rPr lang="zh-CN" altLang="en-US" sz="1400">
                <a:latin typeface="微软雅黑" pitchFamily="34" charset="-122"/>
                <a:ea typeface="微软雅黑" pitchFamily="34" charset="-122"/>
                <a:sym typeface="微软雅黑" pitchFamily="34" charset="-122"/>
              </a:rPr>
              <a:t>工程科技</a:t>
            </a:r>
          </a:p>
        </p:txBody>
      </p:sp>
      <p:sp>
        <p:nvSpPr>
          <p:cNvPr id="168" name="Rectangle 9"/>
          <p:cNvSpPr>
            <a:spLocks noChangeArrowheads="1"/>
          </p:cNvSpPr>
          <p:nvPr>
            <p:custDataLst>
              <p:tags r:id="rId20"/>
            </p:custDataLst>
          </p:nvPr>
        </p:nvSpPr>
        <p:spPr bwMode="auto">
          <a:xfrm>
            <a:off x="349250" y="4846638"/>
            <a:ext cx="1031875" cy="360362"/>
          </a:xfrm>
          <a:prstGeom prst="rect">
            <a:avLst/>
          </a:prstGeom>
          <a:noFill/>
          <a:ln w="9525" algn="ctr">
            <a:noFill/>
            <a:miter lim="800000"/>
            <a:headEnd type="none" w="lg" len="lg"/>
            <a:tailEnd type="none" w="lg" len="lg"/>
          </a:ln>
        </p:spPr>
        <p:txBody>
          <a:bodyPr lIns="91431" tIns="91431" rIns="91431" bIns="91431" anchor="ctr"/>
          <a:lstStyle/>
          <a:p>
            <a:pPr algn="r">
              <a:spcBef>
                <a:spcPct val="50000"/>
              </a:spcBef>
            </a:pPr>
            <a:r>
              <a:rPr lang="zh-CN" altLang="en-US" sz="1400">
                <a:latin typeface="微软雅黑" pitchFamily="34" charset="-122"/>
                <a:ea typeface="微软雅黑" pitchFamily="34" charset="-122"/>
                <a:sym typeface="微软雅黑" pitchFamily="34" charset="-122"/>
              </a:rPr>
              <a:t>研究院</a:t>
            </a:r>
          </a:p>
        </p:txBody>
      </p:sp>
      <p:sp>
        <p:nvSpPr>
          <p:cNvPr id="169" name="左大括号 168"/>
          <p:cNvSpPr/>
          <p:nvPr>
            <p:custDataLst>
              <p:tags r:id="rId21"/>
            </p:custDataLst>
          </p:nvPr>
        </p:nvSpPr>
        <p:spPr bwMode="auto">
          <a:xfrm>
            <a:off x="444500" y="4087813"/>
            <a:ext cx="215900" cy="1112837"/>
          </a:xfrm>
          <a:prstGeom prst="leftBrace">
            <a:avLst>
              <a:gd name="adj1" fmla="val 23076"/>
              <a:gd name="adj2" fmla="val 48858"/>
            </a:avLst>
          </a:prstGeom>
          <a:noFill/>
          <a:ln w="25400" cap="flat" cmpd="sng" algn="ctr">
            <a:solidFill>
              <a:srgbClr val="004785"/>
            </a:solidFill>
            <a:prstDash val="solid"/>
            <a:headEnd type="none" w="med" len="med"/>
            <a:tailEnd type="none" w="med" len="med"/>
          </a:ln>
          <a:effectLst>
            <a:outerShdw blurRad="40000" dist="20000" dir="5400000" rotWithShape="0">
              <a:srgbClr val="000000">
                <a:alpha val="38000"/>
              </a:srgbClr>
            </a:outerShdw>
          </a:effectLst>
        </p:spPr>
        <p:txBody>
          <a:bodyPr lIns="90000" tIns="46800" rIns="90000" bIns="46800" anchor="ctr"/>
          <a:lstStyle/>
          <a:p>
            <a:pPr algn="ctr">
              <a:spcBef>
                <a:spcPct val="50000"/>
              </a:spcBef>
              <a:defRPr/>
            </a:pPr>
            <a:endParaRPr lang="zh-CN" altLang="en-US" b="0">
              <a:solidFill>
                <a:srgbClr val="003366"/>
              </a:solidFill>
              <a:latin typeface="微软雅黑"/>
              <a:ea typeface="微软雅黑"/>
              <a:sym typeface="微软雅黑"/>
            </a:endParaRPr>
          </a:p>
        </p:txBody>
      </p:sp>
      <p:sp>
        <p:nvSpPr>
          <p:cNvPr id="170" name="Rectangle 9"/>
          <p:cNvSpPr>
            <a:spLocks noChangeArrowheads="1"/>
          </p:cNvSpPr>
          <p:nvPr>
            <p:custDataLst>
              <p:tags r:id="rId22"/>
            </p:custDataLst>
          </p:nvPr>
        </p:nvSpPr>
        <p:spPr bwMode="auto">
          <a:xfrm>
            <a:off x="382588" y="5273675"/>
            <a:ext cx="1019175" cy="360363"/>
          </a:xfrm>
          <a:prstGeom prst="rect">
            <a:avLst/>
          </a:prstGeom>
          <a:noFill/>
          <a:ln w="9525" algn="ctr">
            <a:noFill/>
            <a:miter lim="800000"/>
            <a:headEnd type="none" w="lg" len="lg"/>
            <a:tailEnd type="none" w="lg" len="lg"/>
          </a:ln>
        </p:spPr>
        <p:txBody>
          <a:bodyPr lIns="91431" tIns="91431" rIns="91431" bIns="91431" anchor="ctr"/>
          <a:lstStyle/>
          <a:p>
            <a:pPr algn="r">
              <a:spcBef>
                <a:spcPct val="50000"/>
              </a:spcBef>
            </a:pPr>
            <a:r>
              <a:rPr lang="en-US" altLang="zh-CN" sz="1400">
                <a:latin typeface="微软雅黑" pitchFamily="34" charset="-122"/>
                <a:ea typeface="微软雅黑" pitchFamily="34" charset="-122"/>
                <a:sym typeface="微软雅黑" pitchFamily="34" charset="-122"/>
              </a:rPr>
              <a:t>BU/</a:t>
            </a:r>
            <a:r>
              <a:rPr lang="zh-CN" altLang="en-US" sz="1400">
                <a:latin typeface="微软雅黑" pitchFamily="34" charset="-122"/>
                <a:ea typeface="微软雅黑" pitchFamily="34" charset="-122"/>
                <a:sym typeface="微软雅黑" pitchFamily="34" charset="-122"/>
              </a:rPr>
              <a:t>工厂</a:t>
            </a:r>
          </a:p>
        </p:txBody>
      </p:sp>
      <p:sp>
        <p:nvSpPr>
          <p:cNvPr id="171" name="Rectangle 9"/>
          <p:cNvSpPr>
            <a:spLocks noChangeArrowheads="1"/>
          </p:cNvSpPr>
          <p:nvPr>
            <p:custDataLst>
              <p:tags r:id="rId23"/>
            </p:custDataLst>
          </p:nvPr>
        </p:nvSpPr>
        <p:spPr bwMode="auto">
          <a:xfrm>
            <a:off x="371475" y="5649913"/>
            <a:ext cx="1019175" cy="358775"/>
          </a:xfrm>
          <a:prstGeom prst="rect">
            <a:avLst/>
          </a:prstGeom>
          <a:noFill/>
          <a:ln w="9525" algn="ctr">
            <a:noFill/>
            <a:miter lim="800000"/>
            <a:headEnd type="none" w="lg" len="lg"/>
            <a:tailEnd type="none" w="lg" len="lg"/>
          </a:ln>
        </p:spPr>
        <p:txBody>
          <a:bodyPr lIns="91431" tIns="91431" rIns="91431" bIns="91431" anchor="ctr"/>
          <a:lstStyle/>
          <a:p>
            <a:pPr algn="r">
              <a:spcBef>
                <a:spcPct val="50000"/>
              </a:spcBef>
            </a:pPr>
            <a:r>
              <a:rPr lang="zh-CN" altLang="en-US" sz="1400">
                <a:latin typeface="微软雅黑" pitchFamily="34" charset="-122"/>
                <a:ea typeface="微软雅黑" pitchFamily="34" charset="-122"/>
                <a:sym typeface="微软雅黑" pitchFamily="34" charset="-122"/>
              </a:rPr>
              <a:t>研究院</a:t>
            </a:r>
          </a:p>
        </p:txBody>
      </p:sp>
      <p:sp>
        <p:nvSpPr>
          <p:cNvPr id="172" name="左大括号 171"/>
          <p:cNvSpPr/>
          <p:nvPr>
            <p:custDataLst>
              <p:tags r:id="rId24"/>
            </p:custDataLst>
          </p:nvPr>
        </p:nvSpPr>
        <p:spPr bwMode="auto">
          <a:xfrm>
            <a:off x="449263" y="5341938"/>
            <a:ext cx="217487" cy="573087"/>
          </a:xfrm>
          <a:prstGeom prst="leftBrace">
            <a:avLst>
              <a:gd name="adj1" fmla="val 23076"/>
              <a:gd name="adj2" fmla="val 48858"/>
            </a:avLst>
          </a:prstGeom>
          <a:noFill/>
          <a:ln w="25400" cap="flat" cmpd="sng" algn="ctr">
            <a:solidFill>
              <a:srgbClr val="004785"/>
            </a:solidFill>
            <a:prstDash val="solid"/>
            <a:headEnd type="none" w="med" len="med"/>
            <a:tailEnd type="none" w="med" len="med"/>
          </a:ln>
          <a:effectLst>
            <a:outerShdw blurRad="40000" dist="20000" dir="5400000" rotWithShape="0">
              <a:srgbClr val="000000">
                <a:alpha val="38000"/>
              </a:srgbClr>
            </a:outerShdw>
          </a:effectLst>
        </p:spPr>
        <p:txBody>
          <a:bodyPr lIns="90000" tIns="46800" rIns="90000" bIns="46800" anchor="ctr"/>
          <a:lstStyle/>
          <a:p>
            <a:pPr algn="ctr">
              <a:spcBef>
                <a:spcPct val="50000"/>
              </a:spcBef>
              <a:defRPr/>
            </a:pPr>
            <a:endParaRPr lang="zh-CN" altLang="en-US" b="0">
              <a:solidFill>
                <a:srgbClr val="003366"/>
              </a:solidFill>
              <a:latin typeface="微软雅黑"/>
              <a:ea typeface="微软雅黑"/>
              <a:sym typeface="微软雅黑"/>
            </a:endParaRPr>
          </a:p>
        </p:txBody>
      </p:sp>
      <p:sp>
        <p:nvSpPr>
          <p:cNvPr id="173" name="矩形 101"/>
          <p:cNvSpPr>
            <a:spLocks noChangeArrowheads="1"/>
          </p:cNvSpPr>
          <p:nvPr>
            <p:custDataLst>
              <p:tags r:id="rId25"/>
            </p:custDataLst>
          </p:nvPr>
        </p:nvSpPr>
        <p:spPr bwMode="auto">
          <a:xfrm>
            <a:off x="-76200" y="5216525"/>
            <a:ext cx="619125" cy="1204913"/>
          </a:xfrm>
          <a:prstGeom prst="rect">
            <a:avLst/>
          </a:prstGeom>
          <a:noFill/>
          <a:ln w="9525" algn="ctr">
            <a:noFill/>
            <a:miter lim="800000"/>
            <a:headEnd type="none" w="lg" len="lg"/>
            <a:tailEnd type="none" w="lg" len="lg"/>
          </a:ln>
        </p:spPr>
        <p:txBody>
          <a:bodyPr lIns="91431" tIns="91431" rIns="91431" bIns="91431" anchor="ctr"/>
          <a:lstStyle/>
          <a:p>
            <a:pPr algn="ctr">
              <a:spcBef>
                <a:spcPct val="50000"/>
              </a:spcBef>
            </a:pPr>
            <a:r>
              <a:rPr lang="zh-CN" altLang="en-US" sz="1600">
                <a:solidFill>
                  <a:srgbClr val="C00000"/>
                </a:solidFill>
                <a:latin typeface="微软雅黑" pitchFamily="34" charset="-122"/>
                <a:ea typeface="微软雅黑" pitchFamily="34" charset="-122"/>
                <a:sym typeface="微软雅黑" pitchFamily="34" charset="-122"/>
              </a:rPr>
              <a:t>食品安全检测技术体系</a:t>
            </a:r>
          </a:p>
        </p:txBody>
      </p:sp>
      <p:grpSp>
        <p:nvGrpSpPr>
          <p:cNvPr id="174" name="组合 133"/>
          <p:cNvGrpSpPr/>
          <p:nvPr>
            <p:custDataLst>
              <p:tags r:id="rId26"/>
            </p:custDataLst>
          </p:nvPr>
        </p:nvGrpSpPr>
        <p:grpSpPr>
          <a:xfrm>
            <a:off x="3583775" y="3817990"/>
            <a:ext cx="1987031" cy="360000"/>
            <a:chOff x="2100113" y="7028497"/>
            <a:chExt cx="3210075" cy="360000"/>
          </a:xfrm>
          <a:noFill/>
        </p:grpSpPr>
        <p:sp>
          <p:nvSpPr>
            <p:cNvPr id="175" name="Rectangle 9"/>
            <p:cNvSpPr>
              <a:spLocks noChangeArrowheads="1"/>
            </p:cNvSpPr>
            <p:nvPr/>
          </p:nvSpPr>
          <p:spPr bwMode="auto">
            <a:xfrm>
              <a:off x="2100113" y="7028497"/>
              <a:ext cx="1461802" cy="360000"/>
            </a:xfrm>
            <a:prstGeom prst="rect">
              <a:avLst/>
            </a:prstGeom>
            <a:grpFill/>
            <a:ln w="9525" algn="ctr">
              <a:noFill/>
              <a:miter lim="800000"/>
              <a:headEnd type="none" w="lg" len="lg"/>
              <a:tailEnd type="none" w="lg" len="lg"/>
            </a:ln>
          </p:spPr>
          <p:txBody>
            <a:bodyPr lIns="91431" tIns="91431" rIns="91431" bIns="91431" anchor="ctr"/>
            <a:lstStyle/>
            <a:p>
              <a:pPr algn="ctr">
                <a:spcBef>
                  <a:spcPct val="50000"/>
                </a:spcBef>
                <a:defRPr/>
              </a:pPr>
              <a:r>
                <a:rPr lang="en-US" altLang="zh-CN" sz="1400" dirty="0">
                  <a:solidFill>
                    <a:srgbClr val="003366"/>
                  </a:solidFill>
                  <a:latin typeface="微软雅黑"/>
                  <a:ea typeface="微软雅黑"/>
                  <a:sym typeface="微软雅黑"/>
                </a:rPr>
                <a:t>BU/</a:t>
              </a:r>
              <a:r>
                <a:rPr lang="zh-CN" altLang="en-US" sz="1400" dirty="0">
                  <a:solidFill>
                    <a:srgbClr val="003366"/>
                  </a:solidFill>
                  <a:latin typeface="微软雅黑"/>
                  <a:ea typeface="微软雅黑"/>
                  <a:sym typeface="微软雅黑"/>
                </a:rPr>
                <a:t>工厂</a:t>
              </a:r>
            </a:p>
          </p:txBody>
        </p:sp>
        <p:sp>
          <p:nvSpPr>
            <p:cNvPr id="176" name="Rectangle 9"/>
            <p:cNvSpPr>
              <a:spLocks noChangeArrowheads="1"/>
            </p:cNvSpPr>
            <p:nvPr/>
          </p:nvSpPr>
          <p:spPr bwMode="auto">
            <a:xfrm>
              <a:off x="4012001" y="7028497"/>
              <a:ext cx="1298187" cy="360000"/>
            </a:xfrm>
            <a:prstGeom prst="rect">
              <a:avLst/>
            </a:prstGeom>
            <a:grpFill/>
            <a:ln w="9525" algn="ctr">
              <a:noFill/>
              <a:miter lim="800000"/>
              <a:headEnd type="none" w="lg" len="lg"/>
              <a:tailEnd type="none" w="lg" len="lg"/>
            </a:ln>
          </p:spPr>
          <p:txBody>
            <a:bodyPr lIns="91431" tIns="91431" rIns="91431" bIns="91431" anchor="ctr"/>
            <a:lstStyle/>
            <a:p>
              <a:pPr algn="ctr">
                <a:spcBef>
                  <a:spcPct val="50000"/>
                </a:spcBef>
                <a:defRPr/>
              </a:pPr>
              <a:r>
                <a:rPr lang="zh-CN" altLang="en-US" sz="1400" dirty="0">
                  <a:solidFill>
                    <a:srgbClr val="003366"/>
                  </a:solidFill>
                  <a:latin typeface="微软雅黑"/>
                  <a:ea typeface="微软雅黑"/>
                  <a:sym typeface="微软雅黑"/>
                </a:rPr>
                <a:t>研究院</a:t>
              </a:r>
            </a:p>
          </p:txBody>
        </p:sp>
      </p:grpSp>
      <p:sp>
        <p:nvSpPr>
          <p:cNvPr id="177" name="左大括号 176"/>
          <p:cNvSpPr>
            <a:spLocks/>
          </p:cNvSpPr>
          <p:nvPr>
            <p:custDataLst>
              <p:tags r:id="rId27"/>
            </p:custDataLst>
          </p:nvPr>
        </p:nvSpPr>
        <p:spPr bwMode="auto">
          <a:xfrm rot="5400000">
            <a:off x="4461668" y="3209132"/>
            <a:ext cx="258763" cy="1079500"/>
          </a:xfrm>
          <a:prstGeom prst="leftBrace">
            <a:avLst>
              <a:gd name="adj1" fmla="val 23080"/>
              <a:gd name="adj2" fmla="val 48856"/>
            </a:avLst>
          </a:prstGeom>
          <a:noFill/>
          <a:ln w="25400" algn="ctr">
            <a:solidFill>
              <a:srgbClr val="004785"/>
            </a:solidFill>
            <a:round/>
            <a:headEnd/>
            <a:tailEnd/>
          </a:ln>
          <a:effectLst>
            <a:outerShdw dist="20000" dir="5400000" rotWithShape="0">
              <a:srgbClr val="000000">
                <a:alpha val="37999"/>
              </a:srgbClr>
            </a:outerShdw>
          </a:effectLst>
        </p:spPr>
        <p:txBody>
          <a:bodyPr lIns="90000" tIns="46800" rIns="90000" bIns="46800" anchor="ctr"/>
          <a:lstStyle/>
          <a:p>
            <a:pPr algn="ctr">
              <a:spcBef>
                <a:spcPct val="50000"/>
              </a:spcBef>
              <a:defRPr/>
            </a:pPr>
            <a:endParaRPr lang="zh-CN" altLang="en-US">
              <a:solidFill>
                <a:srgbClr val="003366"/>
              </a:solidFill>
              <a:latin typeface="微软雅黑"/>
              <a:ea typeface="微软雅黑"/>
              <a:sym typeface="微软雅黑"/>
            </a:endParaRPr>
          </a:p>
        </p:txBody>
      </p:sp>
      <p:sp>
        <p:nvSpPr>
          <p:cNvPr id="179" name="矩形 126"/>
          <p:cNvSpPr>
            <a:spLocks noChangeArrowheads="1"/>
          </p:cNvSpPr>
          <p:nvPr>
            <p:custDataLst>
              <p:tags r:id="rId28"/>
            </p:custDataLst>
          </p:nvPr>
        </p:nvSpPr>
        <p:spPr bwMode="auto">
          <a:xfrm>
            <a:off x="3681413" y="3314700"/>
            <a:ext cx="1881187" cy="506413"/>
          </a:xfrm>
          <a:prstGeom prst="rect">
            <a:avLst/>
          </a:prstGeom>
          <a:noFill/>
          <a:ln w="9525" algn="ctr">
            <a:noFill/>
            <a:miter lim="800000"/>
            <a:headEnd type="none" w="lg" len="lg"/>
            <a:tailEnd type="none" w="lg" len="lg"/>
          </a:ln>
        </p:spPr>
        <p:txBody>
          <a:bodyPr lIns="91431" tIns="91431" rIns="91431" bIns="91431" anchor="ctr"/>
          <a:lstStyle/>
          <a:p>
            <a:pPr algn="ctr">
              <a:spcBef>
                <a:spcPct val="50000"/>
              </a:spcBef>
            </a:pPr>
            <a:r>
              <a:rPr lang="zh-CN" altLang="en-US" sz="1600" dirty="0">
                <a:solidFill>
                  <a:srgbClr val="C00000"/>
                </a:solidFill>
                <a:latin typeface="微软雅黑" pitchFamily="34" charset="-122"/>
                <a:ea typeface="微软雅黑" pitchFamily="34" charset="-122"/>
                <a:sym typeface="微软雅黑" pitchFamily="34" charset="-122"/>
              </a:rPr>
              <a:t>产品开发体系</a:t>
            </a:r>
          </a:p>
        </p:txBody>
      </p:sp>
      <p:sp>
        <p:nvSpPr>
          <p:cNvPr id="180" name="左大括号 179"/>
          <p:cNvSpPr/>
          <p:nvPr>
            <p:custDataLst>
              <p:tags r:id="rId29"/>
            </p:custDataLst>
          </p:nvPr>
        </p:nvSpPr>
        <p:spPr bwMode="auto">
          <a:xfrm flipH="1">
            <a:off x="7827963" y="4251325"/>
            <a:ext cx="233362" cy="2089150"/>
          </a:xfrm>
          <a:prstGeom prst="leftBrace">
            <a:avLst>
              <a:gd name="adj1" fmla="val 23076"/>
              <a:gd name="adj2" fmla="val 48858"/>
            </a:avLst>
          </a:prstGeom>
          <a:noFill/>
          <a:ln w="25400" cap="flat" cmpd="sng" algn="ctr">
            <a:solidFill>
              <a:srgbClr val="004785"/>
            </a:solidFill>
            <a:prstDash val="solid"/>
            <a:headEnd type="none" w="med" len="med"/>
            <a:tailEnd type="none" w="med" len="med"/>
          </a:ln>
          <a:effectLst>
            <a:outerShdw blurRad="40000" dist="20000" dir="5400000" rotWithShape="0">
              <a:srgbClr val="000000">
                <a:alpha val="38000"/>
              </a:srgbClr>
            </a:outerShdw>
          </a:effectLst>
        </p:spPr>
        <p:txBody>
          <a:bodyPr lIns="90000" tIns="46800" rIns="90000" bIns="46800" anchor="ctr"/>
          <a:lstStyle/>
          <a:p>
            <a:pPr algn="ctr">
              <a:spcBef>
                <a:spcPct val="50000"/>
              </a:spcBef>
              <a:defRPr/>
            </a:pPr>
            <a:endParaRPr lang="zh-CN" altLang="en-US">
              <a:solidFill>
                <a:srgbClr val="003366"/>
              </a:solidFill>
              <a:latin typeface="微软雅黑"/>
              <a:ea typeface="微软雅黑"/>
              <a:sym typeface="微软雅黑"/>
            </a:endParaRPr>
          </a:p>
        </p:txBody>
      </p:sp>
      <p:sp>
        <p:nvSpPr>
          <p:cNvPr id="181" name="圆角矩形 137"/>
          <p:cNvSpPr>
            <a:spLocks noChangeArrowheads="1"/>
          </p:cNvSpPr>
          <p:nvPr>
            <p:custDataLst>
              <p:tags r:id="rId30"/>
            </p:custDataLst>
          </p:nvPr>
        </p:nvSpPr>
        <p:spPr bwMode="auto">
          <a:xfrm>
            <a:off x="7489825" y="1616075"/>
            <a:ext cx="392112" cy="1687513"/>
          </a:xfrm>
          <a:prstGeom prst="roundRect">
            <a:avLst>
              <a:gd name="adj" fmla="val 50000"/>
            </a:avLst>
          </a:prstGeom>
          <a:solidFill>
            <a:schemeClr val="tx2">
              <a:alpha val="54901"/>
            </a:schemeClr>
          </a:solidFill>
          <a:ln w="9525" algn="ctr">
            <a:noFill/>
            <a:miter lim="800000"/>
            <a:headEnd type="none" w="lg" len="lg"/>
            <a:tailEnd type="none" w="lg" len="lg"/>
          </a:ln>
        </p:spPr>
        <p:txBody>
          <a:bodyPr lIns="91431" tIns="91431" rIns="91431" bIns="91431" anchor="ctr"/>
          <a:lstStyle/>
          <a:p>
            <a:pPr algn="ctr">
              <a:spcBef>
                <a:spcPct val="50000"/>
              </a:spcBef>
            </a:pPr>
            <a:r>
              <a:rPr lang="zh-CN" altLang="en-US">
                <a:solidFill>
                  <a:srgbClr val="C00000"/>
                </a:solidFill>
                <a:latin typeface="微软雅黑" pitchFamily="34" charset="-122"/>
                <a:ea typeface="微软雅黑" pitchFamily="34" charset="-122"/>
                <a:sym typeface="微软雅黑" pitchFamily="34" charset="-122"/>
              </a:rPr>
              <a:t>消</a:t>
            </a:r>
            <a:r>
              <a:rPr lang="en-US" altLang="zh-CN">
                <a:solidFill>
                  <a:srgbClr val="C00000"/>
                </a:solidFill>
                <a:latin typeface="微软雅黑" pitchFamily="34" charset="-122"/>
                <a:ea typeface="微软雅黑" pitchFamily="34" charset="-122"/>
                <a:sym typeface="微软雅黑" pitchFamily="34" charset="-122"/>
              </a:rPr>
              <a:t> </a:t>
            </a:r>
            <a:r>
              <a:rPr lang="zh-CN" altLang="en-US">
                <a:solidFill>
                  <a:srgbClr val="C00000"/>
                </a:solidFill>
                <a:latin typeface="微软雅黑" pitchFamily="34" charset="-122"/>
                <a:ea typeface="微软雅黑" pitchFamily="34" charset="-122"/>
                <a:sym typeface="微软雅黑" pitchFamily="34" charset="-122"/>
              </a:rPr>
              <a:t>费</a:t>
            </a:r>
            <a:r>
              <a:rPr lang="en-US" altLang="zh-CN">
                <a:solidFill>
                  <a:srgbClr val="C00000"/>
                </a:solidFill>
                <a:latin typeface="微软雅黑" pitchFamily="34" charset="-122"/>
                <a:ea typeface="微软雅黑" pitchFamily="34" charset="-122"/>
                <a:sym typeface="微软雅黑" pitchFamily="34" charset="-122"/>
              </a:rPr>
              <a:t> </a:t>
            </a:r>
            <a:r>
              <a:rPr lang="zh-CN" altLang="en-US">
                <a:solidFill>
                  <a:srgbClr val="C00000"/>
                </a:solidFill>
                <a:latin typeface="微软雅黑" pitchFamily="34" charset="-122"/>
                <a:ea typeface="微软雅黑" pitchFamily="34" charset="-122"/>
                <a:sym typeface="微软雅黑" pitchFamily="34" charset="-122"/>
              </a:rPr>
              <a:t>者</a:t>
            </a:r>
          </a:p>
        </p:txBody>
      </p:sp>
      <p:sp>
        <p:nvSpPr>
          <p:cNvPr id="182" name="圆角矩形 138"/>
          <p:cNvSpPr>
            <a:spLocks noChangeArrowheads="1"/>
          </p:cNvSpPr>
          <p:nvPr>
            <p:custDataLst>
              <p:tags r:id="rId31"/>
            </p:custDataLst>
          </p:nvPr>
        </p:nvSpPr>
        <p:spPr bwMode="auto">
          <a:xfrm>
            <a:off x="5281612" y="1616075"/>
            <a:ext cx="392113" cy="1687513"/>
          </a:xfrm>
          <a:prstGeom prst="roundRect">
            <a:avLst>
              <a:gd name="adj" fmla="val 50000"/>
            </a:avLst>
          </a:prstGeom>
          <a:solidFill>
            <a:srgbClr val="C0D8E6">
              <a:alpha val="87842"/>
            </a:srgbClr>
          </a:solidFill>
          <a:ln w="9525" algn="ctr">
            <a:noFill/>
            <a:miter lim="800000"/>
            <a:headEnd type="none" w="lg" len="lg"/>
            <a:tailEnd type="none" w="lg" len="lg"/>
          </a:ln>
        </p:spPr>
        <p:txBody>
          <a:bodyPr lIns="91431" tIns="91431" rIns="91431" bIns="91431" anchor="ctr"/>
          <a:lstStyle/>
          <a:p>
            <a:pPr algn="ctr">
              <a:spcBef>
                <a:spcPct val="50000"/>
              </a:spcBef>
            </a:pPr>
            <a:r>
              <a:rPr lang="zh-CN" altLang="en-US">
                <a:solidFill>
                  <a:srgbClr val="003B71"/>
                </a:solidFill>
                <a:latin typeface="微软雅黑" pitchFamily="34" charset="-122"/>
                <a:ea typeface="微软雅黑" pitchFamily="34" charset="-122"/>
                <a:sym typeface="微软雅黑" pitchFamily="34" charset="-122"/>
              </a:rPr>
              <a:t>品</a:t>
            </a:r>
            <a:endParaRPr lang="en-US" altLang="zh-CN">
              <a:solidFill>
                <a:srgbClr val="003B71"/>
              </a:solidFill>
              <a:latin typeface="微软雅黑" pitchFamily="34" charset="-122"/>
              <a:ea typeface="微软雅黑" pitchFamily="34" charset="-122"/>
              <a:sym typeface="微软雅黑" pitchFamily="34" charset="-122"/>
            </a:endParaRPr>
          </a:p>
          <a:p>
            <a:pPr algn="ctr">
              <a:spcBef>
                <a:spcPct val="50000"/>
              </a:spcBef>
            </a:pPr>
            <a:r>
              <a:rPr lang="zh-CN" altLang="en-US">
                <a:solidFill>
                  <a:srgbClr val="003B71"/>
                </a:solidFill>
                <a:latin typeface="微软雅黑" pitchFamily="34" charset="-122"/>
                <a:ea typeface="微软雅黑" pitchFamily="34" charset="-122"/>
                <a:sym typeface="微软雅黑" pitchFamily="34" charset="-122"/>
              </a:rPr>
              <a:t>牌</a:t>
            </a:r>
            <a:endParaRPr lang="en-US" altLang="zh-CN">
              <a:solidFill>
                <a:srgbClr val="003B71"/>
              </a:solidFill>
              <a:latin typeface="微软雅黑" pitchFamily="34" charset="-122"/>
              <a:ea typeface="微软雅黑" pitchFamily="34" charset="-122"/>
              <a:sym typeface="微软雅黑" pitchFamily="34" charset="-122"/>
            </a:endParaRPr>
          </a:p>
          <a:p>
            <a:pPr algn="ctr">
              <a:spcBef>
                <a:spcPct val="50000"/>
              </a:spcBef>
            </a:pPr>
            <a:r>
              <a:rPr lang="zh-CN" altLang="en-US">
                <a:solidFill>
                  <a:srgbClr val="003B71"/>
                </a:solidFill>
                <a:latin typeface="微软雅黑" pitchFamily="34" charset="-122"/>
                <a:ea typeface="微软雅黑" pitchFamily="34" charset="-122"/>
                <a:sym typeface="微软雅黑" pitchFamily="34" charset="-122"/>
              </a:rPr>
              <a:t>食</a:t>
            </a:r>
            <a:endParaRPr lang="en-US" altLang="zh-CN">
              <a:solidFill>
                <a:srgbClr val="003B71"/>
              </a:solidFill>
              <a:latin typeface="微软雅黑" pitchFamily="34" charset="-122"/>
              <a:ea typeface="微软雅黑" pitchFamily="34" charset="-122"/>
              <a:sym typeface="微软雅黑" pitchFamily="34" charset="-122"/>
            </a:endParaRPr>
          </a:p>
          <a:p>
            <a:pPr algn="ctr">
              <a:spcBef>
                <a:spcPct val="50000"/>
              </a:spcBef>
            </a:pPr>
            <a:r>
              <a:rPr lang="zh-CN" altLang="en-US">
                <a:solidFill>
                  <a:srgbClr val="003B71"/>
                </a:solidFill>
                <a:latin typeface="微软雅黑" pitchFamily="34" charset="-122"/>
                <a:ea typeface="微软雅黑" pitchFamily="34" charset="-122"/>
                <a:sym typeface="微软雅黑" pitchFamily="34" charset="-122"/>
              </a:rPr>
              <a:t>品</a:t>
            </a:r>
          </a:p>
        </p:txBody>
      </p:sp>
      <p:sp>
        <p:nvSpPr>
          <p:cNvPr id="184" name="Rectangle 17"/>
          <p:cNvSpPr>
            <a:spLocks noChangeArrowheads="1"/>
          </p:cNvSpPr>
          <p:nvPr>
            <p:custDataLst>
              <p:tags r:id="rId32"/>
            </p:custDataLst>
          </p:nvPr>
        </p:nvSpPr>
        <p:spPr bwMode="auto">
          <a:xfrm>
            <a:off x="1333500" y="4100513"/>
            <a:ext cx="6494463" cy="2436812"/>
          </a:xfrm>
          <a:prstGeom prst="rect">
            <a:avLst/>
          </a:prstGeom>
          <a:noFill/>
          <a:ln w="38100">
            <a:solidFill>
              <a:srgbClr val="C00000"/>
            </a:solidFill>
            <a:prstDash val="sysDot"/>
            <a:miter lim="800000"/>
            <a:headEnd type="none" w="lg" len="lg"/>
            <a:tailEnd type="none" w="lg" len="lg"/>
          </a:ln>
        </p:spPr>
        <p:txBody>
          <a:bodyPr wrap="none" tIns="91440" bIns="91440" anchor="ctr"/>
          <a:lstStyle/>
          <a:p>
            <a:pPr algn="ctr">
              <a:spcBef>
                <a:spcPct val="50000"/>
              </a:spcBef>
            </a:pPr>
            <a:endParaRPr lang="zh-CN" altLang="en-US" sz="1800">
              <a:solidFill>
                <a:srgbClr val="004785"/>
              </a:solidFill>
              <a:latin typeface="微软雅黑" pitchFamily="34" charset="-122"/>
              <a:ea typeface="微软雅黑" pitchFamily="34" charset="-122"/>
              <a:sym typeface="微软雅黑" pitchFamily="34" charset="-122"/>
            </a:endParaRPr>
          </a:p>
        </p:txBody>
      </p:sp>
      <p:sp>
        <p:nvSpPr>
          <p:cNvPr id="185" name="空心弧 184"/>
          <p:cNvSpPr/>
          <p:nvPr>
            <p:custDataLst>
              <p:tags r:id="rId33"/>
            </p:custDataLst>
          </p:nvPr>
        </p:nvSpPr>
        <p:spPr bwMode="auto">
          <a:xfrm rot="5400000">
            <a:off x="7423944" y="2399506"/>
            <a:ext cx="909638" cy="1203325"/>
          </a:xfrm>
          <a:prstGeom prst="blockArc">
            <a:avLst/>
          </a:prstGeom>
          <a:solidFill>
            <a:srgbClr val="004785">
              <a:alpha val="70000"/>
            </a:srgbClr>
          </a:solidFill>
          <a:ln w="12700" cap="flat" cmpd="sng" algn="ctr">
            <a:noFill/>
            <a:prstDash val="solid"/>
            <a:round/>
            <a:headEnd type="none" w="med" len="med"/>
            <a:tailEnd type="none" w="med" len="med"/>
          </a:ln>
          <a:effectLst/>
        </p:spPr>
        <p:txBody>
          <a:bodyPr lIns="90000" tIns="46800" rIns="90000" bIns="46800" anchor="ctr"/>
          <a:lstStyle/>
          <a:p>
            <a:pPr algn="ctr">
              <a:spcBef>
                <a:spcPct val="50000"/>
              </a:spcBef>
              <a:defRPr/>
            </a:pPr>
            <a:endParaRPr lang="zh-CN" altLang="en-US">
              <a:solidFill>
                <a:srgbClr val="004785"/>
              </a:solidFill>
              <a:latin typeface="微软雅黑"/>
              <a:ea typeface="微软雅黑"/>
              <a:sym typeface="微软雅黑"/>
            </a:endParaRPr>
          </a:p>
        </p:txBody>
      </p:sp>
      <p:sp>
        <p:nvSpPr>
          <p:cNvPr id="186" name="左箭头 94"/>
          <p:cNvSpPr>
            <a:spLocks noChangeArrowheads="1"/>
          </p:cNvSpPr>
          <p:nvPr>
            <p:custDataLst>
              <p:tags r:id="rId34"/>
            </p:custDataLst>
          </p:nvPr>
        </p:nvSpPr>
        <p:spPr bwMode="auto">
          <a:xfrm>
            <a:off x="2036762" y="3113088"/>
            <a:ext cx="5842000" cy="457200"/>
          </a:xfrm>
          <a:prstGeom prst="leftArrow">
            <a:avLst>
              <a:gd name="adj1" fmla="val 50000"/>
              <a:gd name="adj2" fmla="val 49987"/>
            </a:avLst>
          </a:prstGeom>
          <a:solidFill>
            <a:srgbClr val="004785">
              <a:alpha val="70195"/>
            </a:srgbClr>
          </a:solidFill>
          <a:ln w="12700" algn="ctr">
            <a:noFill/>
            <a:round/>
            <a:headEnd/>
            <a:tailEnd/>
          </a:ln>
        </p:spPr>
        <p:txBody>
          <a:bodyPr lIns="90000" tIns="46800" rIns="90000" bIns="46800" anchor="ctr"/>
          <a:lstStyle/>
          <a:p>
            <a:pPr algn="ctr">
              <a:spcBef>
                <a:spcPct val="50000"/>
              </a:spcBef>
            </a:pPr>
            <a:endParaRPr lang="zh-CN" altLang="en-US">
              <a:solidFill>
                <a:srgbClr val="004785"/>
              </a:solidFill>
              <a:latin typeface="微软雅黑" pitchFamily="34" charset="-122"/>
              <a:ea typeface="微软雅黑" pitchFamily="34" charset="-122"/>
              <a:sym typeface="微软雅黑" pitchFamily="34" charset="-122"/>
            </a:endParaRPr>
          </a:p>
        </p:txBody>
      </p:sp>
      <p:sp>
        <p:nvSpPr>
          <p:cNvPr id="187" name="矩形 128"/>
          <p:cNvSpPr>
            <a:spLocks noChangeArrowheads="1"/>
          </p:cNvSpPr>
          <p:nvPr>
            <p:custDataLst>
              <p:tags r:id="rId35"/>
            </p:custDataLst>
          </p:nvPr>
        </p:nvSpPr>
        <p:spPr bwMode="auto">
          <a:xfrm>
            <a:off x="7924800" y="4292600"/>
            <a:ext cx="1408113" cy="2019300"/>
          </a:xfrm>
          <a:prstGeom prst="rect">
            <a:avLst/>
          </a:prstGeom>
          <a:noFill/>
          <a:ln w="9525" algn="ctr">
            <a:noFill/>
            <a:miter lim="800000"/>
            <a:headEnd type="none" w="lg" len="lg"/>
            <a:tailEnd type="none" w="lg" len="lg"/>
          </a:ln>
        </p:spPr>
        <p:txBody>
          <a:bodyPr lIns="91431" tIns="91431" rIns="91431" bIns="91431" anchor="ctr"/>
          <a:lstStyle/>
          <a:p>
            <a:pPr>
              <a:spcBef>
                <a:spcPts val="600"/>
              </a:spcBef>
              <a:buFont typeface="Arial" charset="0"/>
              <a:buChar char="•"/>
            </a:pPr>
            <a:r>
              <a:rPr lang="zh-CN" altLang="en-US" sz="1600" dirty="0">
                <a:solidFill>
                  <a:srgbClr val="C00000"/>
                </a:solidFill>
                <a:latin typeface="微软雅黑" pitchFamily="34" charset="-122"/>
                <a:ea typeface="微软雅黑" pitchFamily="34" charset="-122"/>
                <a:sym typeface="微软雅黑" pitchFamily="34" charset="-122"/>
              </a:rPr>
              <a:t>战略性</a:t>
            </a:r>
            <a:endParaRPr lang="en-US" altLang="zh-CN" sz="1600" dirty="0">
              <a:solidFill>
                <a:srgbClr val="C00000"/>
              </a:solidFill>
              <a:latin typeface="微软雅黑" pitchFamily="34" charset="-122"/>
              <a:ea typeface="微软雅黑" pitchFamily="34" charset="-122"/>
              <a:sym typeface="微软雅黑" pitchFamily="34" charset="-122"/>
            </a:endParaRPr>
          </a:p>
          <a:p>
            <a:pPr>
              <a:spcBef>
                <a:spcPts val="600"/>
              </a:spcBef>
            </a:pPr>
            <a:r>
              <a:rPr lang="zh-CN" altLang="en-US" sz="1400" dirty="0">
                <a:latin typeface="微软雅黑" pitchFamily="34" charset="-122"/>
                <a:ea typeface="微软雅黑" pitchFamily="34" charset="-122"/>
                <a:sym typeface="微软雅黑" pitchFamily="34" charset="-122"/>
              </a:rPr>
              <a:t>集团</a:t>
            </a:r>
            <a:r>
              <a:rPr lang="zh-CN" altLang="en-US" sz="1400" dirty="0" smtClean="0">
                <a:latin typeface="微软雅黑" pitchFamily="34" charset="-122"/>
                <a:ea typeface="微软雅黑" pitchFamily="34" charset="-122"/>
                <a:sym typeface="微软雅黑" pitchFamily="34" charset="-122"/>
              </a:rPr>
              <a:t>长远利益</a:t>
            </a:r>
            <a:endParaRPr lang="zh-CN" altLang="en-US" sz="1400" dirty="0">
              <a:latin typeface="微软雅黑" pitchFamily="34" charset="-122"/>
              <a:ea typeface="微软雅黑" pitchFamily="34" charset="-122"/>
              <a:sym typeface="微软雅黑" pitchFamily="34" charset="-122"/>
            </a:endParaRPr>
          </a:p>
          <a:p>
            <a:pPr>
              <a:spcBef>
                <a:spcPts val="600"/>
              </a:spcBef>
              <a:buFont typeface="Arial" charset="0"/>
              <a:buChar char="•"/>
            </a:pPr>
            <a:r>
              <a:rPr lang="zh-CN" altLang="en-US" sz="1600" dirty="0">
                <a:solidFill>
                  <a:srgbClr val="C00000"/>
                </a:solidFill>
                <a:latin typeface="微软雅黑" pitchFamily="34" charset="-122"/>
                <a:ea typeface="微软雅黑" pitchFamily="34" charset="-122"/>
                <a:sym typeface="微软雅黑" pitchFamily="34" charset="-122"/>
              </a:rPr>
              <a:t>全局性</a:t>
            </a:r>
            <a:endParaRPr lang="en-US" altLang="zh-CN" sz="1600" dirty="0">
              <a:solidFill>
                <a:srgbClr val="C00000"/>
              </a:solidFill>
              <a:latin typeface="微软雅黑" pitchFamily="34" charset="-122"/>
              <a:ea typeface="微软雅黑" pitchFamily="34" charset="-122"/>
              <a:sym typeface="微软雅黑" pitchFamily="34" charset="-122"/>
            </a:endParaRPr>
          </a:p>
          <a:p>
            <a:pPr>
              <a:spcBef>
                <a:spcPts val="600"/>
              </a:spcBef>
            </a:pPr>
            <a:r>
              <a:rPr lang="zh-CN" altLang="en-US" sz="1400" dirty="0">
                <a:latin typeface="微软雅黑" pitchFamily="34" charset="-122"/>
                <a:ea typeface="微软雅黑" pitchFamily="34" charset="-122"/>
                <a:sym typeface="微软雅黑" pitchFamily="34" charset="-122"/>
              </a:rPr>
              <a:t>以全</a:t>
            </a:r>
            <a:r>
              <a:rPr lang="zh-CN" altLang="en-US" sz="1400" dirty="0" smtClean="0">
                <a:latin typeface="微软雅黑" pitchFamily="34" charset="-122"/>
                <a:ea typeface="微软雅黑" pitchFamily="34" charset="-122"/>
                <a:sym typeface="微软雅黑" pitchFamily="34" charset="-122"/>
              </a:rPr>
              <a:t>系统为</a:t>
            </a:r>
            <a:r>
              <a:rPr lang="zh-CN" altLang="en-US" sz="1400" dirty="0">
                <a:latin typeface="微软雅黑" pitchFamily="34" charset="-122"/>
                <a:ea typeface="微软雅黑" pitchFamily="34" charset="-122"/>
                <a:sym typeface="微软雅黑" pitchFamily="34" charset="-122"/>
              </a:rPr>
              <a:t>重</a:t>
            </a:r>
          </a:p>
        </p:txBody>
      </p:sp>
      <p:sp>
        <p:nvSpPr>
          <p:cNvPr id="189"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90" name="矩形 14"/>
          <p:cNvSpPr>
            <a:spLocks noChangeArrowheads="1"/>
          </p:cNvSpPr>
          <p:nvPr>
            <p:custDataLst>
              <p:tags r:id="rId36"/>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
        <p:nvSpPr>
          <p:cNvPr id="191"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a:solidFill>
                  <a:srgbClr val="0070C0"/>
                </a:solidFill>
                <a:latin typeface="Arial" pitchFamily="34" charset="0"/>
                <a:ea typeface="黑体" pitchFamily="2" charset="-122"/>
              </a:rPr>
              <a:t>研究院简介</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191"/>
                                        </p:tgtEl>
                                        <p:attrNameLst>
                                          <p:attrName>style.visibility</p:attrName>
                                        </p:attrNameLst>
                                      </p:cBhvr>
                                      <p:to>
                                        <p:strVal val="visible"/>
                                      </p:to>
                                    </p:set>
                                    <p:anim calcmode="lin" valueType="num">
                                      <p:cBhvr>
                                        <p:cTn id="7" dur="1000" fill="hold"/>
                                        <p:tgtEl>
                                          <p:spTgt spid="191"/>
                                        </p:tgtEl>
                                        <p:attrNameLst>
                                          <p:attrName>ppt_x</p:attrName>
                                        </p:attrNameLst>
                                      </p:cBhvr>
                                      <p:tavLst>
                                        <p:tav tm="0">
                                          <p:val>
                                            <p:strVal val="#ppt_x-.2"/>
                                          </p:val>
                                        </p:tav>
                                        <p:tav tm="100000">
                                          <p:val>
                                            <p:strVal val="#ppt_x"/>
                                          </p:val>
                                        </p:tav>
                                      </p:tavLst>
                                    </p:anim>
                                    <p:anim calcmode="lin" valueType="num">
                                      <p:cBhvr>
                                        <p:cTn id="8" dur="1000" fill="hold"/>
                                        <p:tgtEl>
                                          <p:spTgt spid="1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29"/>
          <p:cNvSpPr>
            <a:spLocks noChangeArrowheads="1"/>
          </p:cNvSpPr>
          <p:nvPr/>
        </p:nvSpPr>
        <p:spPr bwMode="auto">
          <a:xfrm>
            <a:off x="381000" y="2587625"/>
            <a:ext cx="8329613" cy="3813175"/>
          </a:xfrm>
          <a:prstGeom prst="rect">
            <a:avLst/>
          </a:prstGeom>
          <a:solidFill>
            <a:schemeClr val="accent1"/>
          </a:solidFill>
          <a:ln w="28575" algn="ctr">
            <a:solidFill>
              <a:schemeClr val="bg2"/>
            </a:solidFill>
            <a:prstDash val="dash"/>
            <a:round/>
            <a:headEnd/>
            <a:tailEnd/>
          </a:ln>
        </p:spPr>
        <p:txBody>
          <a:bodyPr lIns="90000" tIns="46800" rIns="90000" bIns="46800" anchor="ctr"/>
          <a:lstStyle/>
          <a:p>
            <a:pPr algn="ctr">
              <a:spcBef>
                <a:spcPct val="50000"/>
              </a:spcBef>
            </a:pPr>
            <a:endParaRPr lang="zh-CN" altLang="en-US"/>
          </a:p>
        </p:txBody>
      </p:sp>
      <p:graphicFrame>
        <p:nvGraphicFramePr>
          <p:cNvPr id="4098" name="Rectangle 2" hidden="1"/>
          <p:cNvGraphicFramePr>
            <a:graphicFrameLocks/>
          </p:cNvGraphicFramePr>
          <p:nvPr/>
        </p:nvGraphicFramePr>
        <p:xfrm>
          <a:off x="0" y="0"/>
          <a:ext cx="146050" cy="158750"/>
        </p:xfrm>
        <a:graphic>
          <a:graphicData uri="http://schemas.openxmlformats.org/presentationml/2006/ole">
            <p:oleObj spid="_x0000_s4098" name="think-cell Slide" r:id="rId22" imgW="0" imgH="0" progId="">
              <p:embed/>
            </p:oleObj>
          </a:graphicData>
        </a:graphic>
      </p:graphicFrame>
      <p:sp>
        <p:nvSpPr>
          <p:cNvPr id="4100" name="Rectangle 3"/>
          <p:cNvSpPr>
            <a:spLocks noChangeArrowheads="1"/>
          </p:cNvSpPr>
          <p:nvPr>
            <p:custDataLst>
              <p:tags r:id="rId2"/>
            </p:custDataLst>
          </p:nvPr>
        </p:nvSpPr>
        <p:spPr bwMode="auto">
          <a:xfrm>
            <a:off x="1993900" y="2730500"/>
            <a:ext cx="5065713" cy="3394075"/>
          </a:xfrm>
          <a:prstGeom prst="rect">
            <a:avLst/>
          </a:prstGeom>
          <a:solidFill>
            <a:schemeClr val="accent6">
              <a:lumMod val="20000"/>
              <a:lumOff val="80000"/>
            </a:schemeClr>
          </a:solidFill>
          <a:ln w="19050" algn="ctr">
            <a:noFill/>
            <a:miter lim="800000"/>
            <a:headEnd type="none" w="lg" len="lg"/>
            <a:tailEnd type="none" w="lg" len="lg"/>
          </a:ln>
        </p:spPr>
        <p:txBody>
          <a:bodyPr wrap="none" tIns="91440" bIns="91440" anchor="ctr"/>
          <a:lstStyle/>
          <a:p>
            <a:endParaRPr lang="zh-CN" altLang="en-US">
              <a:latin typeface="宋体" pitchFamily="2" charset="-122"/>
            </a:endParaRPr>
          </a:p>
        </p:txBody>
      </p:sp>
      <p:sp>
        <p:nvSpPr>
          <p:cNvPr id="4101" name="Rectangle 5"/>
          <p:cNvSpPr>
            <a:spLocks noChangeArrowheads="1"/>
          </p:cNvSpPr>
          <p:nvPr>
            <p:custDataLst>
              <p:tags r:id="rId3"/>
            </p:custDataLst>
          </p:nvPr>
        </p:nvSpPr>
        <p:spPr bwMode="auto">
          <a:xfrm>
            <a:off x="554038" y="3389313"/>
            <a:ext cx="1470025" cy="496887"/>
          </a:xfrm>
          <a:prstGeom prst="rect">
            <a:avLst/>
          </a:prstGeom>
          <a:solidFill>
            <a:schemeClr val="accent2"/>
          </a:solidFill>
          <a:ln w="9525" algn="ctr">
            <a:solidFill>
              <a:schemeClr val="tx2"/>
            </a:solidFill>
            <a:miter lim="800000"/>
            <a:headEnd type="none" w="lg" len="lg"/>
            <a:tailEnd type="none" w="lg" len="lg"/>
          </a:ln>
        </p:spPr>
        <p:txBody>
          <a:bodyPr lIns="45720" tIns="91440" rIns="45720" bIns="91440" anchor="ctr"/>
          <a:lstStyle/>
          <a:p>
            <a:pPr algn="ctr"/>
            <a:r>
              <a:rPr lang="zh-CN" altLang="en-US" sz="1600" b="1" dirty="0">
                <a:solidFill>
                  <a:schemeClr val="accent1"/>
                </a:solidFill>
                <a:latin typeface="黑体" pitchFamily="2" charset="-122"/>
                <a:ea typeface="黑体" pitchFamily="2" charset="-122"/>
              </a:rPr>
              <a:t>业务协调</a:t>
            </a:r>
          </a:p>
        </p:txBody>
      </p:sp>
      <p:sp>
        <p:nvSpPr>
          <p:cNvPr id="4102" name="Rectangle 6"/>
          <p:cNvSpPr>
            <a:spLocks noChangeArrowheads="1"/>
          </p:cNvSpPr>
          <p:nvPr>
            <p:custDataLst>
              <p:tags r:id="rId4"/>
            </p:custDataLst>
          </p:nvPr>
        </p:nvSpPr>
        <p:spPr bwMode="auto">
          <a:xfrm>
            <a:off x="550863" y="4171950"/>
            <a:ext cx="1476375" cy="476250"/>
          </a:xfrm>
          <a:prstGeom prst="rect">
            <a:avLst/>
          </a:prstGeom>
          <a:solidFill>
            <a:schemeClr val="accent2"/>
          </a:solidFill>
          <a:ln w="9525" algn="ctr">
            <a:solidFill>
              <a:schemeClr val="tx2"/>
            </a:solidFill>
            <a:miter lim="800000"/>
            <a:headEnd type="none" w="lg" len="lg"/>
            <a:tailEnd type="none" w="lg" len="lg"/>
          </a:ln>
        </p:spPr>
        <p:txBody>
          <a:bodyPr lIns="45720" tIns="91440" rIns="45720" bIns="91440" anchor="ctr"/>
          <a:lstStyle/>
          <a:p>
            <a:pPr algn="ctr"/>
            <a:r>
              <a:rPr lang="zh-CN" altLang="en-US" sz="1600" b="1">
                <a:solidFill>
                  <a:schemeClr val="accent1"/>
                </a:solidFill>
                <a:latin typeface="黑体" pitchFamily="2" charset="-122"/>
                <a:ea typeface="黑体" pitchFamily="2" charset="-122"/>
              </a:rPr>
              <a:t>内部专家</a:t>
            </a:r>
          </a:p>
        </p:txBody>
      </p:sp>
      <p:sp>
        <p:nvSpPr>
          <p:cNvPr id="3863570" name="Rectangle 18"/>
          <p:cNvSpPr>
            <a:spLocks noChangeArrowheads="1"/>
          </p:cNvSpPr>
          <p:nvPr>
            <p:custDataLst>
              <p:tags r:id="rId5"/>
            </p:custDataLst>
          </p:nvPr>
        </p:nvSpPr>
        <p:spPr bwMode="gray">
          <a:xfrm>
            <a:off x="428625" y="1857375"/>
            <a:ext cx="8120063" cy="428625"/>
          </a:xfrm>
          <a:prstGeom prst="rect">
            <a:avLst/>
          </a:prstGeom>
          <a:solidFill>
            <a:schemeClr val="accent1"/>
          </a:solidFill>
          <a:ln w="9525" algn="ctr">
            <a:noFill/>
            <a:miter lim="800000"/>
            <a:headEnd type="none" w="lg" len="lg"/>
            <a:tailEnd type="none" w="lg" len="lg"/>
          </a:ln>
          <a:effectLst>
            <a:outerShdw dist="25400" dir="5400000" algn="ctr" rotWithShape="0">
              <a:schemeClr val="tx2"/>
            </a:outerShdw>
          </a:effectLst>
        </p:spPr>
        <p:txBody>
          <a:bodyPr tIns="91440" bIns="91440" anchor="b"/>
          <a:lstStyle/>
          <a:p>
            <a:pPr algn="ctr">
              <a:defRPr/>
            </a:pPr>
            <a:r>
              <a:rPr lang="zh-CN" altLang="en-US" dirty="0">
                <a:latin typeface="微软雅黑" pitchFamily="34" charset="-122"/>
                <a:ea typeface="微软雅黑" pitchFamily="34" charset="-122"/>
              </a:rPr>
              <a:t>整合多方资源，建立统一管理平台下的“项目制开放式研发</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模式</a:t>
            </a:r>
          </a:p>
        </p:txBody>
      </p:sp>
      <p:sp>
        <p:nvSpPr>
          <p:cNvPr id="3080" name="AutoShape 20"/>
          <p:cNvSpPr>
            <a:spLocks noChangeArrowheads="1"/>
          </p:cNvSpPr>
          <p:nvPr>
            <p:custDataLst>
              <p:tags r:id="rId6"/>
            </p:custDataLst>
          </p:nvPr>
        </p:nvSpPr>
        <p:spPr bwMode="gray">
          <a:xfrm rot="5400000">
            <a:off x="1786731" y="3483769"/>
            <a:ext cx="720725" cy="306388"/>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rot="10800000" vert="eaVert" wrap="none" anchor="ctr"/>
          <a:lstStyle/>
          <a:p>
            <a:pPr>
              <a:defRPr/>
            </a:pPr>
            <a:endParaRPr lang="en-AU" altLang="zh-CN">
              <a:latin typeface="宋体" pitchFamily="2" charset="-122"/>
            </a:endParaRPr>
          </a:p>
        </p:txBody>
      </p:sp>
      <p:sp>
        <p:nvSpPr>
          <p:cNvPr id="3081" name="AutoShape 21"/>
          <p:cNvSpPr>
            <a:spLocks noChangeArrowheads="1"/>
          </p:cNvSpPr>
          <p:nvPr>
            <p:custDataLst>
              <p:tags r:id="rId7"/>
            </p:custDataLst>
          </p:nvPr>
        </p:nvSpPr>
        <p:spPr bwMode="gray">
          <a:xfrm rot="5400000">
            <a:off x="1788319" y="4241006"/>
            <a:ext cx="720725" cy="315913"/>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rot="10800000" vert="eaVert" wrap="none" anchor="ctr"/>
          <a:lstStyle/>
          <a:p>
            <a:pPr>
              <a:defRPr/>
            </a:pPr>
            <a:endParaRPr lang="en-AU" altLang="zh-CN">
              <a:latin typeface="宋体" pitchFamily="2" charset="-122"/>
            </a:endParaRPr>
          </a:p>
        </p:txBody>
      </p:sp>
      <p:sp>
        <p:nvSpPr>
          <p:cNvPr id="3082" name="AutoShape 22"/>
          <p:cNvSpPr>
            <a:spLocks noChangeArrowheads="1"/>
          </p:cNvSpPr>
          <p:nvPr/>
        </p:nvSpPr>
        <p:spPr bwMode="gray">
          <a:xfrm rot="16200000" flipH="1">
            <a:off x="6665119" y="4844256"/>
            <a:ext cx="515938" cy="276225"/>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vert="eaVert" wrap="none" anchor="ctr"/>
          <a:lstStyle/>
          <a:p>
            <a:pPr>
              <a:defRPr/>
            </a:pPr>
            <a:endParaRPr lang="en-AU" altLang="zh-CN">
              <a:latin typeface="宋体" pitchFamily="2" charset="-122"/>
            </a:endParaRPr>
          </a:p>
        </p:txBody>
      </p:sp>
      <p:sp>
        <p:nvSpPr>
          <p:cNvPr id="4107" name="Rectangle 23"/>
          <p:cNvSpPr>
            <a:spLocks noChangeArrowheads="1"/>
          </p:cNvSpPr>
          <p:nvPr>
            <p:custDataLst>
              <p:tags r:id="rId8"/>
            </p:custDataLst>
          </p:nvPr>
        </p:nvSpPr>
        <p:spPr bwMode="auto">
          <a:xfrm>
            <a:off x="571500" y="4953000"/>
            <a:ext cx="1476375" cy="533400"/>
          </a:xfrm>
          <a:prstGeom prst="rect">
            <a:avLst/>
          </a:prstGeom>
          <a:solidFill>
            <a:schemeClr val="accent2"/>
          </a:solidFill>
          <a:ln w="9525" algn="ctr">
            <a:solidFill>
              <a:schemeClr val="tx2"/>
            </a:solidFill>
            <a:miter lim="800000"/>
            <a:headEnd type="none" w="lg" len="lg"/>
            <a:tailEnd type="none" w="lg" len="lg"/>
          </a:ln>
        </p:spPr>
        <p:txBody>
          <a:bodyPr lIns="45720" tIns="91440" rIns="45720" bIns="91440" anchor="ctr"/>
          <a:lstStyle/>
          <a:p>
            <a:pPr algn="ctr"/>
            <a:r>
              <a:rPr lang="zh-CN" altLang="en-US" sz="1600" b="1">
                <a:solidFill>
                  <a:schemeClr val="accent1"/>
                </a:solidFill>
                <a:latin typeface="黑体" pitchFamily="2" charset="-122"/>
                <a:ea typeface="黑体" pitchFamily="2" charset="-122"/>
              </a:rPr>
              <a:t>知识管理</a:t>
            </a:r>
          </a:p>
        </p:txBody>
      </p:sp>
      <p:sp>
        <p:nvSpPr>
          <p:cNvPr id="3084" name="AutoShape 24"/>
          <p:cNvSpPr>
            <a:spLocks noChangeArrowheads="1"/>
          </p:cNvSpPr>
          <p:nvPr>
            <p:custDataLst>
              <p:tags r:id="rId9"/>
            </p:custDataLst>
          </p:nvPr>
        </p:nvSpPr>
        <p:spPr bwMode="gray">
          <a:xfrm rot="16200000" flipH="1">
            <a:off x="6671469" y="4250531"/>
            <a:ext cx="460375" cy="315913"/>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vert="eaVert" wrap="none" anchor="ctr"/>
          <a:lstStyle/>
          <a:p>
            <a:pPr>
              <a:defRPr/>
            </a:pPr>
            <a:endParaRPr lang="en-AU" altLang="zh-CN">
              <a:latin typeface="宋体" pitchFamily="2" charset="-122"/>
            </a:endParaRPr>
          </a:p>
        </p:txBody>
      </p:sp>
      <p:sp>
        <p:nvSpPr>
          <p:cNvPr id="3085" name="AutoShape 25"/>
          <p:cNvSpPr>
            <a:spLocks noChangeArrowheads="1"/>
          </p:cNvSpPr>
          <p:nvPr>
            <p:custDataLst>
              <p:tags r:id="rId10"/>
            </p:custDataLst>
          </p:nvPr>
        </p:nvSpPr>
        <p:spPr bwMode="gray">
          <a:xfrm flipH="1">
            <a:off x="3327400" y="5310188"/>
            <a:ext cx="2465388" cy="163512"/>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wrap="none" anchor="ctr"/>
          <a:lstStyle/>
          <a:p>
            <a:pPr>
              <a:defRPr/>
            </a:pPr>
            <a:endParaRPr lang="en-AU" altLang="zh-CN">
              <a:latin typeface="宋体" pitchFamily="2" charset="-122"/>
            </a:endParaRPr>
          </a:p>
        </p:txBody>
      </p:sp>
      <p:sp>
        <p:nvSpPr>
          <p:cNvPr id="4110" name="Rectangle 26"/>
          <p:cNvSpPr>
            <a:spLocks noChangeArrowheads="1"/>
          </p:cNvSpPr>
          <p:nvPr/>
        </p:nvSpPr>
        <p:spPr bwMode="auto">
          <a:xfrm>
            <a:off x="7070725" y="3581400"/>
            <a:ext cx="1476375" cy="381000"/>
          </a:xfrm>
          <a:prstGeom prst="rect">
            <a:avLst/>
          </a:prstGeom>
          <a:solidFill>
            <a:schemeClr val="accent2"/>
          </a:solidFill>
          <a:ln w="9525" algn="ctr">
            <a:noFill/>
            <a:miter lim="800000"/>
            <a:headEnd type="none" w="lg" len="lg"/>
            <a:tailEnd type="none" w="lg" len="lg"/>
          </a:ln>
        </p:spPr>
        <p:txBody>
          <a:bodyPr lIns="0" tIns="91440" rIns="0" bIns="91440" anchor="ctr"/>
          <a:lstStyle/>
          <a:p>
            <a:pPr algn="ctr"/>
            <a:r>
              <a:rPr lang="zh-CN" altLang="en-US" sz="1600" b="1">
                <a:solidFill>
                  <a:schemeClr val="accent1"/>
                </a:solidFill>
                <a:latin typeface="黑体" pitchFamily="2" charset="-122"/>
                <a:ea typeface="黑体" pitchFamily="2" charset="-122"/>
              </a:rPr>
              <a:t>外部专家</a:t>
            </a:r>
          </a:p>
        </p:txBody>
      </p:sp>
      <p:sp>
        <p:nvSpPr>
          <p:cNvPr id="3087" name="AutoShape 27"/>
          <p:cNvSpPr>
            <a:spLocks noChangeArrowheads="1"/>
          </p:cNvSpPr>
          <p:nvPr/>
        </p:nvSpPr>
        <p:spPr bwMode="gray">
          <a:xfrm rot="16200000" flipH="1">
            <a:off x="6644482" y="3596481"/>
            <a:ext cx="514350" cy="315913"/>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vert="eaVert" wrap="none" anchor="ctr"/>
          <a:lstStyle/>
          <a:p>
            <a:pPr>
              <a:defRPr/>
            </a:pPr>
            <a:endParaRPr lang="en-AU" altLang="zh-CN">
              <a:latin typeface="宋体" pitchFamily="2" charset="-122"/>
            </a:endParaRPr>
          </a:p>
        </p:txBody>
      </p:sp>
      <p:sp>
        <p:nvSpPr>
          <p:cNvPr id="4112" name="Rectangle 29"/>
          <p:cNvSpPr>
            <a:spLocks noChangeArrowheads="1"/>
          </p:cNvSpPr>
          <p:nvPr>
            <p:custDataLst>
              <p:tags r:id="rId11"/>
            </p:custDataLst>
          </p:nvPr>
        </p:nvSpPr>
        <p:spPr bwMode="auto">
          <a:xfrm>
            <a:off x="3009900" y="5597525"/>
            <a:ext cx="3100388" cy="293688"/>
          </a:xfrm>
          <a:prstGeom prst="rect">
            <a:avLst/>
          </a:prstGeom>
          <a:solidFill>
            <a:schemeClr val="accent2"/>
          </a:solidFill>
          <a:ln w="9525" algn="ctr">
            <a:solidFill>
              <a:schemeClr val="tx2"/>
            </a:solidFill>
            <a:miter lim="800000"/>
            <a:headEnd type="none" w="lg" len="lg"/>
            <a:tailEnd type="none" w="lg" len="lg"/>
          </a:ln>
        </p:spPr>
        <p:txBody>
          <a:bodyPr wrap="none" lIns="0" tIns="0" rIns="0" bIns="0" anchor="ctr"/>
          <a:lstStyle/>
          <a:p>
            <a:pPr algn="ctr"/>
            <a:r>
              <a:rPr lang="zh-CN" altLang="en-US" sz="1600" b="1">
                <a:solidFill>
                  <a:schemeClr val="accent1"/>
                </a:solidFill>
                <a:latin typeface="黑体" pitchFamily="2" charset="-122"/>
                <a:ea typeface="黑体" pitchFamily="2" charset="-122"/>
              </a:rPr>
              <a:t>相关功能</a:t>
            </a:r>
          </a:p>
        </p:txBody>
      </p:sp>
      <p:sp>
        <p:nvSpPr>
          <p:cNvPr id="4113" name="Rectangle 30"/>
          <p:cNvSpPr>
            <a:spLocks noChangeArrowheads="1"/>
          </p:cNvSpPr>
          <p:nvPr>
            <p:custDataLst>
              <p:tags r:id="rId12"/>
            </p:custDataLst>
          </p:nvPr>
        </p:nvSpPr>
        <p:spPr bwMode="auto">
          <a:xfrm>
            <a:off x="3441700" y="2749550"/>
            <a:ext cx="2247900" cy="317500"/>
          </a:xfrm>
          <a:prstGeom prst="rect">
            <a:avLst/>
          </a:prstGeom>
          <a:solidFill>
            <a:schemeClr val="accent2"/>
          </a:solidFill>
          <a:ln w="9525" algn="ctr">
            <a:solidFill>
              <a:schemeClr val="tx2"/>
            </a:solidFill>
            <a:miter lim="800000"/>
            <a:headEnd type="none" w="lg" len="lg"/>
            <a:tailEnd type="none" w="lg" len="lg"/>
          </a:ln>
        </p:spPr>
        <p:txBody>
          <a:bodyPr wrap="none" lIns="0" tIns="0" rIns="0" bIns="0" anchor="ctr"/>
          <a:lstStyle/>
          <a:p>
            <a:pPr algn="ctr"/>
            <a:r>
              <a:rPr lang="zh-CN" altLang="en-US" sz="1600" b="1">
                <a:solidFill>
                  <a:schemeClr val="accent1"/>
                </a:solidFill>
                <a:latin typeface="黑体" pitchFamily="2" charset="-122"/>
                <a:ea typeface="黑体" pitchFamily="2" charset="-122"/>
              </a:rPr>
              <a:t>项目规划审核</a:t>
            </a:r>
          </a:p>
        </p:txBody>
      </p:sp>
      <p:sp>
        <p:nvSpPr>
          <p:cNvPr id="3090" name="AutoShape 31"/>
          <p:cNvSpPr>
            <a:spLocks noChangeArrowheads="1"/>
          </p:cNvSpPr>
          <p:nvPr>
            <p:custDataLst>
              <p:tags r:id="rId13"/>
            </p:custDataLst>
          </p:nvPr>
        </p:nvSpPr>
        <p:spPr bwMode="gray">
          <a:xfrm flipH="1" flipV="1">
            <a:off x="3341688" y="3241675"/>
            <a:ext cx="2465387" cy="163513"/>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rot="10800000" wrap="none" anchor="ctr"/>
          <a:lstStyle/>
          <a:p>
            <a:pPr>
              <a:defRPr/>
            </a:pPr>
            <a:endParaRPr lang="en-AU" altLang="zh-CN">
              <a:latin typeface="宋体" pitchFamily="2" charset="-122"/>
            </a:endParaRPr>
          </a:p>
        </p:txBody>
      </p:sp>
      <p:sp>
        <p:nvSpPr>
          <p:cNvPr id="3091" name="AutoShape 32"/>
          <p:cNvSpPr>
            <a:spLocks noChangeArrowheads="1"/>
          </p:cNvSpPr>
          <p:nvPr>
            <p:custDataLst>
              <p:tags r:id="rId14"/>
            </p:custDataLst>
          </p:nvPr>
        </p:nvSpPr>
        <p:spPr bwMode="gray">
          <a:xfrm rot="5400000">
            <a:off x="1788319" y="5079206"/>
            <a:ext cx="720725" cy="315913"/>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rot="10800000" vert="eaVert" wrap="none" anchor="ctr"/>
          <a:lstStyle/>
          <a:p>
            <a:pPr>
              <a:defRPr/>
            </a:pPr>
            <a:endParaRPr lang="en-AU" altLang="zh-CN">
              <a:latin typeface="宋体" pitchFamily="2" charset="-122"/>
            </a:endParaRPr>
          </a:p>
        </p:txBody>
      </p:sp>
      <p:sp>
        <p:nvSpPr>
          <p:cNvPr id="4116" name="Rectangle 33"/>
          <p:cNvSpPr>
            <a:spLocks noChangeArrowheads="1"/>
          </p:cNvSpPr>
          <p:nvPr>
            <p:custDataLst>
              <p:tags r:id="rId15"/>
            </p:custDataLst>
          </p:nvPr>
        </p:nvSpPr>
        <p:spPr bwMode="auto">
          <a:xfrm>
            <a:off x="7072313" y="4244975"/>
            <a:ext cx="1474787" cy="327025"/>
          </a:xfrm>
          <a:prstGeom prst="rect">
            <a:avLst/>
          </a:prstGeom>
          <a:solidFill>
            <a:schemeClr val="accent2"/>
          </a:solidFill>
          <a:ln w="9525" algn="ctr">
            <a:noFill/>
            <a:miter lim="800000"/>
            <a:headEnd type="none" w="lg" len="lg"/>
            <a:tailEnd type="none" w="lg" len="lg"/>
          </a:ln>
        </p:spPr>
        <p:txBody>
          <a:bodyPr lIns="0" tIns="91440" rIns="0" bIns="91440" anchor="ctr"/>
          <a:lstStyle/>
          <a:p>
            <a:pPr algn="ctr"/>
            <a:r>
              <a:rPr lang="en-US" altLang="zh-CN" sz="1600" b="1">
                <a:solidFill>
                  <a:schemeClr val="accent1"/>
                </a:solidFill>
                <a:latin typeface="黑体" pitchFamily="2" charset="-122"/>
                <a:ea typeface="黑体" pitchFamily="2" charset="-122"/>
              </a:rPr>
              <a:t>BU</a:t>
            </a:r>
          </a:p>
        </p:txBody>
      </p:sp>
      <p:sp>
        <p:nvSpPr>
          <p:cNvPr id="4117" name="Rectangle 34"/>
          <p:cNvSpPr>
            <a:spLocks noChangeArrowheads="1"/>
          </p:cNvSpPr>
          <p:nvPr/>
        </p:nvSpPr>
        <p:spPr bwMode="auto">
          <a:xfrm>
            <a:off x="7073900" y="4835525"/>
            <a:ext cx="1474788" cy="346075"/>
          </a:xfrm>
          <a:prstGeom prst="rect">
            <a:avLst/>
          </a:prstGeom>
          <a:solidFill>
            <a:schemeClr val="accent2"/>
          </a:solidFill>
          <a:ln w="9525" algn="ctr">
            <a:noFill/>
            <a:miter lim="800000"/>
            <a:headEnd type="none" w="lg" len="lg"/>
            <a:tailEnd type="none" w="lg" len="lg"/>
          </a:ln>
        </p:spPr>
        <p:txBody>
          <a:bodyPr lIns="0" tIns="91440" rIns="0" bIns="91440" anchor="ctr"/>
          <a:lstStyle/>
          <a:p>
            <a:pPr algn="ctr"/>
            <a:r>
              <a:rPr lang="zh-CN" altLang="en-US" sz="1600" b="1">
                <a:solidFill>
                  <a:schemeClr val="accent1"/>
                </a:solidFill>
                <a:latin typeface="黑体" pitchFamily="2" charset="-122"/>
                <a:ea typeface="黑体" pitchFamily="2" charset="-122"/>
              </a:rPr>
              <a:t>合作伙伴</a:t>
            </a:r>
            <a:endParaRPr lang="en-US" altLang="zh-CN" sz="1600" b="1">
              <a:solidFill>
                <a:schemeClr val="accent1"/>
              </a:solidFill>
              <a:latin typeface="黑体" pitchFamily="2" charset="-122"/>
              <a:ea typeface="黑体" pitchFamily="2" charset="-122"/>
            </a:endParaRPr>
          </a:p>
        </p:txBody>
      </p:sp>
      <p:sp>
        <p:nvSpPr>
          <p:cNvPr id="4118" name="Rectangle 26"/>
          <p:cNvSpPr>
            <a:spLocks noChangeArrowheads="1"/>
          </p:cNvSpPr>
          <p:nvPr>
            <p:custDataLst>
              <p:tags r:id="rId16"/>
            </p:custDataLst>
          </p:nvPr>
        </p:nvSpPr>
        <p:spPr bwMode="auto">
          <a:xfrm>
            <a:off x="7061200" y="2984500"/>
            <a:ext cx="1474788" cy="327025"/>
          </a:xfrm>
          <a:prstGeom prst="rect">
            <a:avLst/>
          </a:prstGeom>
          <a:solidFill>
            <a:schemeClr val="accent2"/>
          </a:solidFill>
          <a:ln w="9525" algn="ctr">
            <a:noFill/>
            <a:miter lim="800000"/>
            <a:headEnd type="none" w="lg" len="lg"/>
            <a:tailEnd type="none" w="lg" len="lg"/>
          </a:ln>
        </p:spPr>
        <p:txBody>
          <a:bodyPr lIns="0" tIns="91440" rIns="0" bIns="91440" anchor="ctr"/>
          <a:lstStyle/>
          <a:p>
            <a:pPr algn="ctr"/>
            <a:r>
              <a:rPr lang="zh-CN" altLang="en-US" sz="1600" b="1">
                <a:solidFill>
                  <a:schemeClr val="accent1"/>
                </a:solidFill>
                <a:latin typeface="黑体" pitchFamily="2" charset="-122"/>
                <a:ea typeface="黑体" pitchFamily="2" charset="-122"/>
              </a:rPr>
              <a:t>消费者</a:t>
            </a:r>
          </a:p>
        </p:txBody>
      </p:sp>
      <p:sp>
        <p:nvSpPr>
          <p:cNvPr id="3096" name="AutoShape 27"/>
          <p:cNvSpPr>
            <a:spLocks noChangeArrowheads="1"/>
          </p:cNvSpPr>
          <p:nvPr>
            <p:custDataLst>
              <p:tags r:id="rId17"/>
            </p:custDataLst>
          </p:nvPr>
        </p:nvSpPr>
        <p:spPr bwMode="gray">
          <a:xfrm rot="16200000" flipH="1">
            <a:off x="6661944" y="2990056"/>
            <a:ext cx="460375" cy="315913"/>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vert="eaVert" wrap="none" anchor="ctr"/>
          <a:lstStyle/>
          <a:p>
            <a:pPr>
              <a:defRPr/>
            </a:pPr>
            <a:endParaRPr lang="en-AU" altLang="zh-CN">
              <a:latin typeface="宋体" pitchFamily="2" charset="-122"/>
            </a:endParaRPr>
          </a:p>
        </p:txBody>
      </p:sp>
      <p:sp>
        <p:nvSpPr>
          <p:cNvPr id="3097" name="AutoShape 22"/>
          <p:cNvSpPr>
            <a:spLocks noChangeArrowheads="1"/>
          </p:cNvSpPr>
          <p:nvPr>
            <p:custDataLst>
              <p:tags r:id="rId18"/>
            </p:custDataLst>
          </p:nvPr>
        </p:nvSpPr>
        <p:spPr bwMode="gray">
          <a:xfrm rot="16200000" flipH="1">
            <a:off x="6673850" y="5513388"/>
            <a:ext cx="460375" cy="314325"/>
          </a:xfrm>
          <a:prstGeom prst="triangle">
            <a:avLst>
              <a:gd name="adj" fmla="val 50000"/>
            </a:avLst>
          </a:prstGeom>
          <a:solidFill>
            <a:schemeClr val="accent2">
              <a:lumMod val="60000"/>
              <a:lumOff val="40000"/>
            </a:schemeClr>
          </a:solidFill>
          <a:ln w="9525" algn="ctr">
            <a:solidFill>
              <a:srgbClr val="B2B2B2"/>
            </a:solidFill>
            <a:miter lim="800000"/>
            <a:headEnd/>
            <a:tailEnd/>
          </a:ln>
        </p:spPr>
        <p:txBody>
          <a:bodyPr vert="eaVert" wrap="none" anchor="ctr"/>
          <a:lstStyle/>
          <a:p>
            <a:pPr>
              <a:defRPr/>
            </a:pPr>
            <a:endParaRPr lang="en-AU" altLang="zh-CN">
              <a:latin typeface="宋体" pitchFamily="2" charset="-122"/>
            </a:endParaRPr>
          </a:p>
        </p:txBody>
      </p:sp>
      <p:sp>
        <p:nvSpPr>
          <p:cNvPr id="4121" name="Rectangle 34"/>
          <p:cNvSpPr>
            <a:spLocks noChangeArrowheads="1"/>
          </p:cNvSpPr>
          <p:nvPr>
            <p:custDataLst>
              <p:tags r:id="rId19"/>
            </p:custDataLst>
          </p:nvPr>
        </p:nvSpPr>
        <p:spPr bwMode="auto">
          <a:xfrm>
            <a:off x="7073900" y="5507038"/>
            <a:ext cx="1474788" cy="327025"/>
          </a:xfrm>
          <a:prstGeom prst="rect">
            <a:avLst/>
          </a:prstGeom>
          <a:solidFill>
            <a:schemeClr val="accent2"/>
          </a:solidFill>
          <a:ln w="9525" algn="ctr">
            <a:noFill/>
            <a:miter lim="800000"/>
            <a:headEnd type="none" w="lg" len="lg"/>
            <a:tailEnd type="none" w="lg" len="lg"/>
          </a:ln>
        </p:spPr>
        <p:txBody>
          <a:bodyPr lIns="0" tIns="91440" rIns="0" bIns="91440" anchor="ctr"/>
          <a:lstStyle/>
          <a:p>
            <a:pPr algn="ctr"/>
            <a:r>
              <a:rPr lang="zh-CN" altLang="en-US" sz="1600" b="1">
                <a:solidFill>
                  <a:schemeClr val="accent1"/>
                </a:solidFill>
                <a:latin typeface="黑体" pitchFamily="2" charset="-122"/>
                <a:ea typeface="黑体" pitchFamily="2" charset="-122"/>
              </a:rPr>
              <a:t>客户</a:t>
            </a:r>
          </a:p>
        </p:txBody>
      </p:sp>
      <p:sp>
        <p:nvSpPr>
          <p:cNvPr id="3099" name="TextBox 53"/>
          <p:cNvSpPr txBox="1">
            <a:spLocks noChangeArrowheads="1"/>
          </p:cNvSpPr>
          <p:nvPr/>
        </p:nvSpPr>
        <p:spPr bwMode="auto">
          <a:xfrm>
            <a:off x="3087688" y="3754438"/>
            <a:ext cx="2936875" cy="1016000"/>
          </a:xfrm>
          <a:prstGeom prst="rect">
            <a:avLst/>
          </a:prstGeom>
          <a:solidFill>
            <a:schemeClr val="accent2"/>
          </a:solidFill>
          <a:ln w="9525">
            <a:noFill/>
            <a:miter lim="800000"/>
            <a:headEnd/>
            <a:tailEnd/>
          </a:ln>
        </p:spPr>
        <p:txBody>
          <a:bodyPr>
            <a:spAutoFit/>
          </a:bodyPr>
          <a:lstStyle/>
          <a:p>
            <a:pPr algn="ctr">
              <a:defRPr/>
            </a:pPr>
            <a:r>
              <a:rPr lang="zh-CN" altLang="en-US" sz="2000" dirty="0">
                <a:latin typeface="微软雅黑" pitchFamily="34" charset="-122"/>
                <a:ea typeface="微软雅黑" pitchFamily="34" charset="-122"/>
                <a:cs typeface="Arial" charset="0"/>
              </a:rPr>
              <a:t>研发、市场、生产、销售乃至客户和消费者共同参与的项目团队</a:t>
            </a:r>
            <a:endParaRPr lang="zh-CN" altLang="en-US" sz="2000" dirty="0">
              <a:latin typeface="微软雅黑" pitchFamily="34" charset="-122"/>
              <a:ea typeface="微软雅黑" pitchFamily="34" charset="-122"/>
            </a:endParaRPr>
          </a:p>
        </p:txBody>
      </p:sp>
      <p:sp>
        <p:nvSpPr>
          <p:cNvPr id="30"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a:solidFill>
                  <a:srgbClr val="0070C0"/>
                </a:solidFill>
                <a:latin typeface="Arial" pitchFamily="34" charset="0"/>
                <a:ea typeface="黑体" pitchFamily="2" charset="-122"/>
              </a:rPr>
              <a:t>研究院简介</a:t>
            </a:r>
          </a:p>
        </p:txBody>
      </p:sp>
      <p:sp>
        <p:nvSpPr>
          <p:cNvPr id="29"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31" name="矩形 14"/>
          <p:cNvSpPr>
            <a:spLocks noChangeArrowheads="1"/>
          </p:cNvSpPr>
          <p:nvPr>
            <p:custDataLst>
              <p:tags r:id="rId20"/>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a:solidFill>
                  <a:srgbClr val="0070C0"/>
                </a:solidFill>
                <a:latin typeface="Arial" pitchFamily="34" charset="0"/>
                <a:ea typeface="黑体" pitchFamily="2" charset="-122"/>
              </a:rPr>
              <a:t>研究院简介</a:t>
            </a:r>
          </a:p>
        </p:txBody>
      </p:sp>
      <p:sp>
        <p:nvSpPr>
          <p:cNvPr id="23"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45" name="Rectangle 4"/>
          <p:cNvSpPr>
            <a:spLocks noChangeArrowheads="1"/>
          </p:cNvSpPr>
          <p:nvPr/>
        </p:nvSpPr>
        <p:spPr bwMode="auto">
          <a:xfrm>
            <a:off x="304800" y="1743075"/>
            <a:ext cx="4189561" cy="360363"/>
          </a:xfrm>
          <a:prstGeom prst="rect">
            <a:avLst/>
          </a:prstGeom>
          <a:solidFill>
            <a:schemeClr val="accent2"/>
          </a:solidFill>
          <a:ln w="12700" algn="ctr">
            <a:solidFill>
              <a:schemeClr val="bg2"/>
            </a:solidFill>
            <a:miter lim="800000"/>
            <a:headEnd/>
            <a:tailEnd/>
          </a:ln>
        </p:spPr>
        <p:txBody>
          <a:bodyPr lIns="0" tIns="0" rIns="0" bIns="0" anchor="ctr"/>
          <a:lstStyle/>
          <a:p>
            <a:pPr algn="ctr"/>
            <a:r>
              <a:rPr lang="zh-CN" altLang="en-US" sz="1600">
                <a:latin typeface="微软雅黑" pitchFamily="34" charset="-122"/>
                <a:ea typeface="微软雅黑" pitchFamily="34" charset="-122"/>
                <a:cs typeface="Arial" charset="0"/>
                <a:sym typeface="微软雅黑" pitchFamily="34" charset="-122"/>
              </a:rPr>
              <a:t>加工应用技术</a:t>
            </a:r>
          </a:p>
        </p:txBody>
      </p:sp>
      <p:sp>
        <p:nvSpPr>
          <p:cNvPr id="46" name="Rectangle 6"/>
          <p:cNvSpPr>
            <a:spLocks noChangeArrowheads="1"/>
          </p:cNvSpPr>
          <p:nvPr/>
        </p:nvSpPr>
        <p:spPr bwMode="auto">
          <a:xfrm>
            <a:off x="4648200" y="1743075"/>
            <a:ext cx="4191000" cy="360363"/>
          </a:xfrm>
          <a:prstGeom prst="rect">
            <a:avLst/>
          </a:prstGeom>
          <a:solidFill>
            <a:schemeClr val="accent2"/>
          </a:solidFill>
          <a:ln w="12700" algn="ctr">
            <a:solidFill>
              <a:schemeClr val="bg2"/>
            </a:solidFill>
            <a:miter lim="800000"/>
            <a:headEnd/>
            <a:tailEnd/>
          </a:ln>
        </p:spPr>
        <p:txBody>
          <a:bodyPr lIns="0" tIns="0" rIns="0" bIns="0" anchor="ctr"/>
          <a:lstStyle/>
          <a:p>
            <a:pPr algn="ctr"/>
            <a:r>
              <a:rPr lang="zh-CN" altLang="en-US" sz="1600">
                <a:latin typeface="微软雅黑" pitchFamily="34" charset="-122"/>
                <a:ea typeface="微软雅黑" pitchFamily="34" charset="-122"/>
                <a:cs typeface="Arial" charset="0"/>
                <a:sym typeface="微软雅黑" pitchFamily="34" charset="-122"/>
              </a:rPr>
              <a:t>品牌食品研发（食品与消费者研究）</a:t>
            </a:r>
          </a:p>
        </p:txBody>
      </p:sp>
      <p:sp>
        <p:nvSpPr>
          <p:cNvPr id="47" name="Rectangle 12"/>
          <p:cNvSpPr>
            <a:spLocks noChangeArrowheads="1"/>
          </p:cNvSpPr>
          <p:nvPr/>
        </p:nvSpPr>
        <p:spPr bwMode="auto">
          <a:xfrm>
            <a:off x="304800" y="2103438"/>
            <a:ext cx="4191000" cy="996950"/>
          </a:xfrm>
          <a:prstGeom prst="rect">
            <a:avLst/>
          </a:prstGeom>
          <a:solidFill>
            <a:schemeClr val="bg1"/>
          </a:solidFill>
          <a:ln w="12700" algn="ctr">
            <a:solidFill>
              <a:schemeClr val="bg2"/>
            </a:solidFill>
            <a:miter lim="800000"/>
            <a:headEnd/>
            <a:tailEnd/>
          </a:ln>
        </p:spPr>
        <p:txBody>
          <a:bodyPr lIns="90000" tIns="91440" rIns="90000" bIns="46800" anchor="ctr"/>
          <a:lstStyle/>
          <a:p>
            <a:pPr defTabSz="900113">
              <a:lnSpc>
                <a:spcPts val="1600"/>
              </a:lnSpc>
              <a:spcBef>
                <a:spcPts val="0"/>
              </a:spcBef>
              <a:buClr>
                <a:schemeClr val="tx1"/>
              </a:buClr>
            </a:pPr>
            <a:r>
              <a:rPr lang="zh-CN" altLang="en-US" sz="1400" b="0" dirty="0">
                <a:solidFill>
                  <a:srgbClr val="0000CC"/>
                </a:solidFill>
                <a:latin typeface="微软雅黑" pitchFamily="34" charset="-122"/>
                <a:ea typeface="微软雅黑" pitchFamily="34" charset="-122"/>
                <a:sym typeface="微软雅黑" pitchFamily="34" charset="-122"/>
              </a:rPr>
              <a:t>通过新工艺和技术开发增值上游业务、促进资源综合利用并提高加工和生产效率、产品质量，降低成本</a:t>
            </a:r>
          </a:p>
        </p:txBody>
      </p:sp>
      <p:sp>
        <p:nvSpPr>
          <p:cNvPr id="48" name="Rectangle 13"/>
          <p:cNvSpPr>
            <a:spLocks noChangeArrowheads="1"/>
          </p:cNvSpPr>
          <p:nvPr/>
        </p:nvSpPr>
        <p:spPr bwMode="auto">
          <a:xfrm>
            <a:off x="4648200" y="2103438"/>
            <a:ext cx="4191000" cy="996950"/>
          </a:xfrm>
          <a:prstGeom prst="rect">
            <a:avLst/>
          </a:prstGeom>
          <a:solidFill>
            <a:schemeClr val="bg1"/>
          </a:solidFill>
          <a:ln w="12700" algn="ctr">
            <a:solidFill>
              <a:schemeClr val="bg2"/>
            </a:solidFill>
            <a:miter lim="800000"/>
            <a:headEnd/>
            <a:tailEnd/>
          </a:ln>
        </p:spPr>
        <p:txBody>
          <a:bodyPr lIns="90000" tIns="91440" rIns="90000" bIns="46800" anchor="ctr" anchorCtr="1"/>
          <a:lstStyle/>
          <a:p>
            <a:pPr defTabSz="900113">
              <a:lnSpc>
                <a:spcPts val="1600"/>
              </a:lnSpc>
              <a:spcBef>
                <a:spcPts val="0"/>
              </a:spcBef>
              <a:buClr>
                <a:schemeClr val="tx1"/>
              </a:buClr>
            </a:pPr>
            <a:endParaRPr lang="en-US" altLang="zh-CN" b="0" dirty="0">
              <a:solidFill>
                <a:srgbClr val="0000CC"/>
              </a:solidFill>
              <a:latin typeface="微软雅黑" pitchFamily="34" charset="-122"/>
              <a:ea typeface="微软雅黑" pitchFamily="34" charset="-122"/>
              <a:sym typeface="微软雅黑" pitchFamily="34" charset="-122"/>
            </a:endParaRPr>
          </a:p>
          <a:p>
            <a:pPr defTabSz="900113">
              <a:lnSpc>
                <a:spcPts val="1600"/>
              </a:lnSpc>
              <a:spcBef>
                <a:spcPts val="0"/>
              </a:spcBef>
              <a:buClr>
                <a:schemeClr val="tx1"/>
              </a:buClr>
            </a:pPr>
            <a:r>
              <a:rPr lang="zh-CN" altLang="en-US" sz="1400" b="0" dirty="0">
                <a:solidFill>
                  <a:srgbClr val="0000CC"/>
                </a:solidFill>
                <a:latin typeface="微软雅黑" pitchFamily="34" charset="-122"/>
                <a:ea typeface="微软雅黑" pitchFamily="34" charset="-122"/>
                <a:sym typeface="微软雅黑" pitchFamily="34" charset="-122"/>
              </a:rPr>
              <a:t>洞察消费者对食品特性的需求和感官行为，开展对食品特性的共性研究和探索；根据不同消费人群的口味、营养等需求，开发高附加值的功能食品</a:t>
            </a:r>
          </a:p>
          <a:p>
            <a:pPr defTabSz="900113">
              <a:lnSpc>
                <a:spcPts val="1600"/>
              </a:lnSpc>
              <a:spcBef>
                <a:spcPts val="0"/>
              </a:spcBef>
              <a:buClr>
                <a:schemeClr val="tx1"/>
              </a:buClr>
            </a:pPr>
            <a:endParaRPr lang="zh-CN" altLang="en-US" b="0" dirty="0">
              <a:solidFill>
                <a:srgbClr val="0000CC"/>
              </a:solidFill>
              <a:latin typeface="黑体" pitchFamily="2" charset="-122"/>
            </a:endParaRPr>
          </a:p>
        </p:txBody>
      </p:sp>
      <p:sp>
        <p:nvSpPr>
          <p:cNvPr id="49" name="Freeform 8"/>
          <p:cNvSpPr>
            <a:spLocks/>
          </p:cNvSpPr>
          <p:nvPr/>
        </p:nvSpPr>
        <p:spPr bwMode="auto">
          <a:xfrm rot="10800000">
            <a:off x="2743200" y="3171825"/>
            <a:ext cx="3735387" cy="252413"/>
          </a:xfrm>
          <a:custGeom>
            <a:avLst/>
            <a:gdLst>
              <a:gd name="T0" fmla="*/ 0 w 1551"/>
              <a:gd name="T1" fmla="*/ 0 h 213"/>
              <a:gd name="T2" fmla="*/ 2147483647 w 1551"/>
              <a:gd name="T3" fmla="*/ 0 h 213"/>
              <a:gd name="T4" fmla="*/ 2147483647 w 1551"/>
              <a:gd name="T5" fmla="*/ 2147483647 h 213"/>
              <a:gd name="T6" fmla="*/ 0 w 1551"/>
              <a:gd name="T7" fmla="*/ 0 h 213"/>
              <a:gd name="T8" fmla="*/ 0 60000 65536"/>
              <a:gd name="T9" fmla="*/ 0 60000 65536"/>
              <a:gd name="T10" fmla="*/ 0 60000 65536"/>
              <a:gd name="T11" fmla="*/ 0 60000 65536"/>
              <a:gd name="T12" fmla="*/ 0 w 1551"/>
              <a:gd name="T13" fmla="*/ 0 h 213"/>
              <a:gd name="T14" fmla="*/ 1551 w 1551"/>
              <a:gd name="T15" fmla="*/ 213 h 213"/>
            </a:gdLst>
            <a:ahLst/>
            <a:cxnLst>
              <a:cxn ang="T8">
                <a:pos x="T0" y="T1"/>
              </a:cxn>
              <a:cxn ang="T9">
                <a:pos x="T2" y="T3"/>
              </a:cxn>
              <a:cxn ang="T10">
                <a:pos x="T4" y="T5"/>
              </a:cxn>
              <a:cxn ang="T11">
                <a:pos x="T6" y="T7"/>
              </a:cxn>
            </a:cxnLst>
            <a:rect l="T12" t="T13" r="T14" b="T15"/>
            <a:pathLst>
              <a:path w="1551" h="213">
                <a:moveTo>
                  <a:pt x="0" y="0"/>
                </a:moveTo>
                <a:lnTo>
                  <a:pt x="1551" y="0"/>
                </a:lnTo>
                <a:lnTo>
                  <a:pt x="776" y="213"/>
                </a:lnTo>
                <a:lnTo>
                  <a:pt x="0" y="0"/>
                </a:lnTo>
              </a:path>
            </a:pathLst>
          </a:custGeom>
          <a:solidFill>
            <a:srgbClr val="FFFF00"/>
          </a:solidFill>
          <a:ln w="12700">
            <a:noFill/>
            <a:prstDash val="solid"/>
            <a:round/>
            <a:headEnd/>
            <a:tailEnd/>
          </a:ln>
        </p:spPr>
        <p:txBody>
          <a:bodyPr/>
          <a:lstStyle/>
          <a:p>
            <a:endParaRPr lang="zh-CN" altLang="en-US"/>
          </a:p>
        </p:txBody>
      </p:sp>
      <p:sp>
        <p:nvSpPr>
          <p:cNvPr id="50" name="Freeform 8"/>
          <p:cNvSpPr>
            <a:spLocks/>
          </p:cNvSpPr>
          <p:nvPr/>
        </p:nvSpPr>
        <p:spPr bwMode="auto">
          <a:xfrm rot="10800000">
            <a:off x="533401" y="5100638"/>
            <a:ext cx="3735387" cy="252412"/>
          </a:xfrm>
          <a:custGeom>
            <a:avLst/>
            <a:gdLst>
              <a:gd name="T0" fmla="*/ 0 w 1551"/>
              <a:gd name="T1" fmla="*/ 0 h 213"/>
              <a:gd name="T2" fmla="*/ 2147483647 w 1551"/>
              <a:gd name="T3" fmla="*/ 0 h 213"/>
              <a:gd name="T4" fmla="*/ 2147483647 w 1551"/>
              <a:gd name="T5" fmla="*/ 2147483647 h 213"/>
              <a:gd name="T6" fmla="*/ 0 w 1551"/>
              <a:gd name="T7" fmla="*/ 0 h 213"/>
              <a:gd name="T8" fmla="*/ 0 60000 65536"/>
              <a:gd name="T9" fmla="*/ 0 60000 65536"/>
              <a:gd name="T10" fmla="*/ 0 60000 65536"/>
              <a:gd name="T11" fmla="*/ 0 60000 65536"/>
              <a:gd name="T12" fmla="*/ 0 w 1551"/>
              <a:gd name="T13" fmla="*/ 0 h 213"/>
              <a:gd name="T14" fmla="*/ 1551 w 1551"/>
              <a:gd name="T15" fmla="*/ 213 h 213"/>
            </a:gdLst>
            <a:ahLst/>
            <a:cxnLst>
              <a:cxn ang="T8">
                <a:pos x="T0" y="T1"/>
              </a:cxn>
              <a:cxn ang="T9">
                <a:pos x="T2" y="T3"/>
              </a:cxn>
              <a:cxn ang="T10">
                <a:pos x="T4" y="T5"/>
              </a:cxn>
              <a:cxn ang="T11">
                <a:pos x="T6" y="T7"/>
              </a:cxn>
            </a:cxnLst>
            <a:rect l="T12" t="T13" r="T14" b="T15"/>
            <a:pathLst>
              <a:path w="1551" h="213">
                <a:moveTo>
                  <a:pt x="0" y="0"/>
                </a:moveTo>
                <a:lnTo>
                  <a:pt x="1551" y="0"/>
                </a:lnTo>
                <a:lnTo>
                  <a:pt x="776" y="213"/>
                </a:lnTo>
                <a:lnTo>
                  <a:pt x="0" y="0"/>
                </a:lnTo>
              </a:path>
            </a:pathLst>
          </a:custGeom>
          <a:solidFill>
            <a:srgbClr val="FFFF00"/>
          </a:solidFill>
          <a:ln w="12700">
            <a:noFill/>
            <a:prstDash val="solid"/>
            <a:round/>
            <a:headEnd/>
            <a:tailEnd/>
          </a:ln>
        </p:spPr>
        <p:txBody>
          <a:bodyPr/>
          <a:lstStyle/>
          <a:p>
            <a:endParaRPr lang="zh-CN" altLang="en-US"/>
          </a:p>
        </p:txBody>
      </p:sp>
      <p:sp>
        <p:nvSpPr>
          <p:cNvPr id="51" name="Freeform 8"/>
          <p:cNvSpPr>
            <a:spLocks/>
          </p:cNvSpPr>
          <p:nvPr/>
        </p:nvSpPr>
        <p:spPr bwMode="auto">
          <a:xfrm rot="10800000">
            <a:off x="4953000" y="5100638"/>
            <a:ext cx="3735387" cy="252412"/>
          </a:xfrm>
          <a:custGeom>
            <a:avLst/>
            <a:gdLst>
              <a:gd name="T0" fmla="*/ 0 w 1551"/>
              <a:gd name="T1" fmla="*/ 0 h 213"/>
              <a:gd name="T2" fmla="*/ 2147483647 w 1551"/>
              <a:gd name="T3" fmla="*/ 0 h 213"/>
              <a:gd name="T4" fmla="*/ 2147483647 w 1551"/>
              <a:gd name="T5" fmla="*/ 2147483647 h 213"/>
              <a:gd name="T6" fmla="*/ 0 w 1551"/>
              <a:gd name="T7" fmla="*/ 0 h 213"/>
              <a:gd name="T8" fmla="*/ 0 60000 65536"/>
              <a:gd name="T9" fmla="*/ 0 60000 65536"/>
              <a:gd name="T10" fmla="*/ 0 60000 65536"/>
              <a:gd name="T11" fmla="*/ 0 60000 65536"/>
              <a:gd name="T12" fmla="*/ 0 w 1551"/>
              <a:gd name="T13" fmla="*/ 0 h 213"/>
              <a:gd name="T14" fmla="*/ 1551 w 1551"/>
              <a:gd name="T15" fmla="*/ 213 h 213"/>
            </a:gdLst>
            <a:ahLst/>
            <a:cxnLst>
              <a:cxn ang="T8">
                <a:pos x="T0" y="T1"/>
              </a:cxn>
              <a:cxn ang="T9">
                <a:pos x="T2" y="T3"/>
              </a:cxn>
              <a:cxn ang="T10">
                <a:pos x="T4" y="T5"/>
              </a:cxn>
              <a:cxn ang="T11">
                <a:pos x="T6" y="T7"/>
              </a:cxn>
            </a:cxnLst>
            <a:rect l="T12" t="T13" r="T14" b="T15"/>
            <a:pathLst>
              <a:path w="1551" h="213">
                <a:moveTo>
                  <a:pt x="0" y="0"/>
                </a:moveTo>
                <a:lnTo>
                  <a:pt x="1551" y="0"/>
                </a:lnTo>
                <a:lnTo>
                  <a:pt x="776" y="213"/>
                </a:lnTo>
                <a:lnTo>
                  <a:pt x="0" y="0"/>
                </a:lnTo>
              </a:path>
            </a:pathLst>
          </a:custGeom>
          <a:solidFill>
            <a:srgbClr val="FFFF00"/>
          </a:solidFill>
          <a:ln w="12700">
            <a:noFill/>
            <a:prstDash val="solid"/>
            <a:round/>
            <a:headEnd/>
            <a:tailEnd/>
          </a:ln>
        </p:spPr>
        <p:txBody>
          <a:bodyPr/>
          <a:lstStyle/>
          <a:p>
            <a:endParaRPr lang="zh-CN" altLang="en-US"/>
          </a:p>
        </p:txBody>
      </p:sp>
      <p:sp>
        <p:nvSpPr>
          <p:cNvPr id="52" name="Rectangle 15"/>
          <p:cNvSpPr>
            <a:spLocks noChangeArrowheads="1"/>
          </p:cNvSpPr>
          <p:nvPr/>
        </p:nvSpPr>
        <p:spPr bwMode="auto">
          <a:xfrm>
            <a:off x="304800" y="5562600"/>
            <a:ext cx="8534400" cy="301625"/>
          </a:xfrm>
          <a:prstGeom prst="rect">
            <a:avLst/>
          </a:prstGeom>
          <a:solidFill>
            <a:schemeClr val="accent2"/>
          </a:solidFill>
          <a:ln w="12700">
            <a:solidFill>
              <a:schemeClr val="bg2"/>
            </a:solidFill>
            <a:miter lim="800000"/>
            <a:headEnd/>
            <a:tailEnd/>
          </a:ln>
        </p:spPr>
        <p:txBody>
          <a:bodyPr lIns="0" tIns="0" rIns="0" bIns="0" anchor="ctr"/>
          <a:lstStyle/>
          <a:p>
            <a:pPr algn="ctr" defTabSz="900113" eaLnBrk="0" hangingPunct="0"/>
            <a:r>
              <a:rPr lang="zh-CN" altLang="en-US" sz="1600">
                <a:latin typeface="微软雅黑" pitchFamily="34" charset="-122"/>
                <a:ea typeface="微软雅黑" pitchFamily="34" charset="-122"/>
                <a:sym typeface="微软雅黑" pitchFamily="34" charset="-122"/>
              </a:rPr>
              <a:t>知识管理</a:t>
            </a:r>
            <a:endParaRPr lang="en-GB" altLang="zh-CN" sz="1600">
              <a:latin typeface="微软雅黑" pitchFamily="34" charset="-122"/>
              <a:ea typeface="微软雅黑" pitchFamily="34" charset="-122"/>
              <a:sym typeface="微软雅黑" pitchFamily="34" charset="-122"/>
            </a:endParaRPr>
          </a:p>
        </p:txBody>
      </p:sp>
      <p:sp>
        <p:nvSpPr>
          <p:cNvPr id="53" name="Rectangle 12"/>
          <p:cNvSpPr>
            <a:spLocks noChangeArrowheads="1"/>
          </p:cNvSpPr>
          <p:nvPr/>
        </p:nvSpPr>
        <p:spPr bwMode="auto">
          <a:xfrm>
            <a:off x="304800" y="5848350"/>
            <a:ext cx="8534400" cy="733425"/>
          </a:xfrm>
          <a:prstGeom prst="rect">
            <a:avLst/>
          </a:prstGeom>
          <a:solidFill>
            <a:schemeClr val="bg1"/>
          </a:solidFill>
          <a:ln w="12700" algn="ctr">
            <a:solidFill>
              <a:schemeClr val="bg2"/>
            </a:solidFill>
            <a:miter lim="800000"/>
            <a:headEnd/>
            <a:tailEnd/>
          </a:ln>
        </p:spPr>
        <p:txBody>
          <a:bodyPr lIns="90000" tIns="91440" rIns="90000" bIns="46800" anchor="ctr"/>
          <a:lstStyle/>
          <a:p>
            <a:pPr algn="ctr" defTabSz="900113">
              <a:lnSpc>
                <a:spcPts val="1600"/>
              </a:lnSpc>
              <a:spcBef>
                <a:spcPts val="0"/>
              </a:spcBef>
              <a:buClr>
                <a:schemeClr val="tx1"/>
              </a:buClr>
            </a:pPr>
            <a:r>
              <a:rPr lang="zh-CN" altLang="en-US" sz="1400" b="0" dirty="0">
                <a:solidFill>
                  <a:srgbClr val="0000CC"/>
                </a:solidFill>
                <a:latin typeface="微软雅黑" pitchFamily="34" charset="-122"/>
                <a:ea typeface="微软雅黑" pitchFamily="34" charset="-122"/>
                <a:sym typeface="微软雅黑" pitchFamily="34" charset="-122"/>
              </a:rPr>
              <a:t>研究知识管理在企业中的具体应用与实践，实现知识获取、沉淀、共享、应用和创新</a:t>
            </a:r>
            <a:endParaRPr lang="en-GB" altLang="zh-CN" sz="1400" b="0" dirty="0">
              <a:solidFill>
                <a:srgbClr val="0000CC"/>
              </a:solidFill>
              <a:latin typeface="微软雅黑" pitchFamily="34" charset="-122"/>
              <a:ea typeface="微软雅黑" pitchFamily="34" charset="-122"/>
              <a:sym typeface="微软雅黑" pitchFamily="34" charset="-122"/>
            </a:endParaRPr>
          </a:p>
        </p:txBody>
      </p:sp>
      <p:sp>
        <p:nvSpPr>
          <p:cNvPr id="55" name="Rectangle 4"/>
          <p:cNvSpPr>
            <a:spLocks noChangeArrowheads="1"/>
          </p:cNvSpPr>
          <p:nvPr/>
        </p:nvSpPr>
        <p:spPr bwMode="auto">
          <a:xfrm>
            <a:off x="304800" y="3498850"/>
            <a:ext cx="2078210" cy="255588"/>
          </a:xfrm>
          <a:prstGeom prst="rect">
            <a:avLst/>
          </a:prstGeom>
          <a:solidFill>
            <a:schemeClr val="accent2"/>
          </a:solidFill>
          <a:ln w="12700" algn="ctr">
            <a:solidFill>
              <a:schemeClr val="bg2"/>
            </a:solidFill>
            <a:miter lim="800000"/>
            <a:headEnd/>
            <a:tailEnd/>
          </a:ln>
        </p:spPr>
        <p:txBody>
          <a:bodyPr lIns="0" tIns="0" rIns="0" bIns="0" anchor="ctr"/>
          <a:lstStyle/>
          <a:p>
            <a:pPr algn="ctr"/>
            <a:r>
              <a:rPr lang="zh-CN" altLang="en-US" sz="1600">
                <a:latin typeface="微软雅黑" pitchFamily="34" charset="-122"/>
                <a:ea typeface="微软雅黑" pitchFamily="34" charset="-122"/>
                <a:cs typeface="Arial" charset="0"/>
                <a:sym typeface="微软雅黑" pitchFamily="34" charset="-122"/>
              </a:rPr>
              <a:t>工业生物技术</a:t>
            </a:r>
          </a:p>
        </p:txBody>
      </p:sp>
      <p:sp>
        <p:nvSpPr>
          <p:cNvPr id="56" name="Rectangle 5"/>
          <p:cNvSpPr>
            <a:spLocks noChangeArrowheads="1"/>
          </p:cNvSpPr>
          <p:nvPr/>
        </p:nvSpPr>
        <p:spPr bwMode="auto">
          <a:xfrm>
            <a:off x="2438400" y="3498850"/>
            <a:ext cx="2057400" cy="255588"/>
          </a:xfrm>
          <a:prstGeom prst="rect">
            <a:avLst/>
          </a:prstGeom>
          <a:solidFill>
            <a:schemeClr val="accent2"/>
          </a:solidFill>
          <a:ln w="12700" algn="ctr">
            <a:solidFill>
              <a:schemeClr val="bg2"/>
            </a:solidFill>
            <a:miter lim="800000"/>
            <a:headEnd/>
            <a:tailEnd/>
          </a:ln>
        </p:spPr>
        <p:txBody>
          <a:bodyPr lIns="0" tIns="0" rIns="0" bIns="0" anchor="ctr"/>
          <a:lstStyle/>
          <a:p>
            <a:pPr algn="ctr"/>
            <a:r>
              <a:rPr lang="zh-CN" altLang="en-US" sz="1600">
                <a:latin typeface="微软雅黑" pitchFamily="34" charset="-122"/>
                <a:ea typeface="微软雅黑" pitchFamily="34" charset="-122"/>
                <a:cs typeface="Arial" charset="0"/>
                <a:sym typeface="微软雅黑" pitchFamily="34" charset="-122"/>
              </a:rPr>
              <a:t>营养与代谢</a:t>
            </a:r>
          </a:p>
        </p:txBody>
      </p:sp>
      <p:sp>
        <p:nvSpPr>
          <p:cNvPr id="57" name="Rectangle 7"/>
          <p:cNvSpPr>
            <a:spLocks noChangeArrowheads="1"/>
          </p:cNvSpPr>
          <p:nvPr/>
        </p:nvSpPr>
        <p:spPr bwMode="auto">
          <a:xfrm>
            <a:off x="4648200" y="3498850"/>
            <a:ext cx="2057400" cy="255588"/>
          </a:xfrm>
          <a:prstGeom prst="rect">
            <a:avLst/>
          </a:prstGeom>
          <a:solidFill>
            <a:schemeClr val="accent2"/>
          </a:solidFill>
          <a:ln w="12700" algn="ctr">
            <a:solidFill>
              <a:schemeClr val="bg2"/>
            </a:solidFill>
            <a:miter lim="800000"/>
            <a:headEnd/>
            <a:tailEnd/>
          </a:ln>
        </p:spPr>
        <p:txBody>
          <a:bodyPr lIns="0" tIns="0" rIns="0" bIns="0" anchor="ctr"/>
          <a:lstStyle/>
          <a:p>
            <a:pPr algn="ctr"/>
            <a:r>
              <a:rPr lang="zh-CN" altLang="en-US" sz="1600">
                <a:latin typeface="微软雅黑" pitchFamily="34" charset="-122"/>
                <a:ea typeface="微软雅黑" pitchFamily="34" charset="-122"/>
                <a:cs typeface="Arial" charset="0"/>
                <a:sym typeface="微软雅黑" pitchFamily="34" charset="-122"/>
              </a:rPr>
              <a:t>食品质量与安全</a:t>
            </a:r>
          </a:p>
        </p:txBody>
      </p:sp>
      <p:sp>
        <p:nvSpPr>
          <p:cNvPr id="58" name="Rectangle 12"/>
          <p:cNvSpPr>
            <a:spLocks noChangeArrowheads="1"/>
          </p:cNvSpPr>
          <p:nvPr/>
        </p:nvSpPr>
        <p:spPr bwMode="auto">
          <a:xfrm>
            <a:off x="304800" y="3754438"/>
            <a:ext cx="2078210" cy="1274762"/>
          </a:xfrm>
          <a:prstGeom prst="rect">
            <a:avLst/>
          </a:prstGeom>
          <a:solidFill>
            <a:schemeClr val="bg1"/>
          </a:solidFill>
          <a:ln w="12700" algn="ctr">
            <a:solidFill>
              <a:schemeClr val="bg2"/>
            </a:solidFill>
            <a:miter lim="800000"/>
            <a:headEnd/>
            <a:tailEnd/>
          </a:ln>
        </p:spPr>
        <p:txBody>
          <a:bodyPr lIns="90000" tIns="91440" rIns="90000" bIns="46800" anchor="ctr" anchorCtr="1"/>
          <a:lstStyle/>
          <a:p>
            <a:pPr defTabSz="900113">
              <a:lnSpc>
                <a:spcPts val="1600"/>
              </a:lnSpc>
              <a:spcBef>
                <a:spcPts val="0"/>
              </a:spcBef>
              <a:buClr>
                <a:schemeClr val="tx1"/>
              </a:buClr>
            </a:pPr>
            <a:r>
              <a:rPr lang="zh-CN" altLang="en-US" sz="1400" b="0" dirty="0">
                <a:solidFill>
                  <a:srgbClr val="0000CC"/>
                </a:solidFill>
                <a:latin typeface="微软雅黑" pitchFamily="34" charset="-122"/>
                <a:ea typeface="微软雅黑" pitchFamily="34" charset="-122"/>
                <a:sym typeface="微软雅黑" pitchFamily="34" charset="-122"/>
              </a:rPr>
              <a:t>基于生物催化</a:t>
            </a:r>
            <a:r>
              <a:rPr lang="en-US" altLang="zh-CN" sz="1400" b="0" dirty="0">
                <a:solidFill>
                  <a:srgbClr val="0000CC"/>
                </a:solidFill>
                <a:latin typeface="微软雅黑" pitchFamily="34" charset="-122"/>
                <a:ea typeface="微软雅黑" pitchFamily="34" charset="-122"/>
                <a:sym typeface="微软雅黑" pitchFamily="34" charset="-122"/>
              </a:rPr>
              <a:t>/</a:t>
            </a:r>
            <a:r>
              <a:rPr lang="zh-CN" altLang="en-US" sz="1400" b="0" dirty="0">
                <a:solidFill>
                  <a:srgbClr val="0000CC"/>
                </a:solidFill>
                <a:latin typeface="微软雅黑" pitchFamily="34" charset="-122"/>
                <a:ea typeface="微软雅黑" pitchFamily="34" charset="-122"/>
                <a:sym typeface="微软雅黑" pitchFamily="34" charset="-122"/>
              </a:rPr>
              <a:t>转化平台，提高加工生产效率、开发微生物源功能性食品添加剂、提升食品的健康属性</a:t>
            </a:r>
          </a:p>
        </p:txBody>
      </p:sp>
      <p:sp>
        <p:nvSpPr>
          <p:cNvPr id="59" name="Rectangle 13"/>
          <p:cNvSpPr>
            <a:spLocks noChangeArrowheads="1"/>
          </p:cNvSpPr>
          <p:nvPr/>
        </p:nvSpPr>
        <p:spPr bwMode="auto">
          <a:xfrm>
            <a:off x="2438400" y="3754438"/>
            <a:ext cx="2057400" cy="1274762"/>
          </a:xfrm>
          <a:prstGeom prst="rect">
            <a:avLst/>
          </a:prstGeom>
          <a:solidFill>
            <a:schemeClr val="bg1"/>
          </a:solidFill>
          <a:ln w="12700" algn="ctr">
            <a:solidFill>
              <a:schemeClr val="bg2"/>
            </a:solidFill>
            <a:miter lim="800000"/>
            <a:headEnd/>
            <a:tailEnd/>
          </a:ln>
        </p:spPr>
        <p:txBody>
          <a:bodyPr lIns="90000" tIns="91440" rIns="90000" bIns="46800" anchor="ctr" anchorCtr="1"/>
          <a:lstStyle/>
          <a:p>
            <a:pPr defTabSz="900113">
              <a:lnSpc>
                <a:spcPts val="1600"/>
              </a:lnSpc>
              <a:spcBef>
                <a:spcPts val="0"/>
              </a:spcBef>
              <a:buClr>
                <a:schemeClr val="tx1"/>
              </a:buClr>
            </a:pPr>
            <a:r>
              <a:rPr lang="zh-CN" altLang="en-US" sz="1400" b="0">
                <a:solidFill>
                  <a:srgbClr val="0000CC"/>
                </a:solidFill>
                <a:latin typeface="微软雅黑" pitchFamily="34" charset="-122"/>
                <a:ea typeface="微软雅黑" pitchFamily="34" charset="-122"/>
                <a:sym typeface="微软雅黑" pitchFamily="34" charset="-122"/>
              </a:rPr>
              <a:t>研究中国人群的膳食摄入量及营养需求；膳食与疾病关系；营养干预实施方法；营养素代谢过程与机理</a:t>
            </a:r>
          </a:p>
        </p:txBody>
      </p:sp>
      <p:sp>
        <p:nvSpPr>
          <p:cNvPr id="60" name="Rectangle 15"/>
          <p:cNvSpPr>
            <a:spLocks noChangeArrowheads="1"/>
          </p:cNvSpPr>
          <p:nvPr/>
        </p:nvSpPr>
        <p:spPr bwMode="auto">
          <a:xfrm>
            <a:off x="4648200" y="3754438"/>
            <a:ext cx="2057400" cy="1274762"/>
          </a:xfrm>
          <a:prstGeom prst="rect">
            <a:avLst/>
          </a:prstGeom>
          <a:solidFill>
            <a:schemeClr val="bg1"/>
          </a:solidFill>
          <a:ln w="12700" algn="ctr">
            <a:solidFill>
              <a:schemeClr val="bg2"/>
            </a:solidFill>
            <a:miter lim="800000"/>
            <a:headEnd/>
            <a:tailEnd/>
          </a:ln>
        </p:spPr>
        <p:txBody>
          <a:bodyPr lIns="90000" tIns="91440" rIns="90000" bIns="46800" anchor="ctr" anchorCtr="1"/>
          <a:lstStyle/>
          <a:p>
            <a:pPr defTabSz="900113">
              <a:lnSpc>
                <a:spcPts val="1600"/>
              </a:lnSpc>
              <a:spcBef>
                <a:spcPts val="0"/>
              </a:spcBef>
              <a:buClr>
                <a:schemeClr val="tx1"/>
              </a:buClr>
            </a:pPr>
            <a:r>
              <a:rPr lang="zh-CN" altLang="en-US" sz="1400" b="0" dirty="0">
                <a:solidFill>
                  <a:srgbClr val="0000CC"/>
                </a:solidFill>
                <a:latin typeface="微软雅黑" pitchFamily="34" charset="-122"/>
                <a:ea typeface="微软雅黑" pitchFamily="34" charset="-122"/>
                <a:sym typeface="微软雅黑" pitchFamily="34" charset="-122"/>
              </a:rPr>
              <a:t>制定原料加工和食品生产工艺的安全质量标准，完善食品安全检测手段和方法</a:t>
            </a:r>
          </a:p>
        </p:txBody>
      </p:sp>
      <p:sp>
        <p:nvSpPr>
          <p:cNvPr id="61" name="Rectangle 7"/>
          <p:cNvSpPr>
            <a:spLocks noChangeArrowheads="1"/>
          </p:cNvSpPr>
          <p:nvPr/>
        </p:nvSpPr>
        <p:spPr bwMode="auto">
          <a:xfrm>
            <a:off x="6774292" y="3498850"/>
            <a:ext cx="2064908" cy="255588"/>
          </a:xfrm>
          <a:prstGeom prst="rect">
            <a:avLst/>
          </a:prstGeom>
          <a:solidFill>
            <a:schemeClr val="accent2"/>
          </a:solidFill>
          <a:ln w="12700" algn="ctr">
            <a:solidFill>
              <a:schemeClr val="bg2"/>
            </a:solidFill>
            <a:miter lim="800000"/>
            <a:headEnd/>
            <a:tailEnd/>
          </a:ln>
        </p:spPr>
        <p:txBody>
          <a:bodyPr lIns="0" tIns="0" rIns="0" bIns="0" anchor="ctr"/>
          <a:lstStyle/>
          <a:p>
            <a:pPr algn="ctr"/>
            <a:r>
              <a:rPr lang="zh-CN" altLang="en-US" sz="1600">
                <a:latin typeface="微软雅黑" pitchFamily="34" charset="-122"/>
                <a:ea typeface="微软雅黑" pitchFamily="34" charset="-122"/>
                <a:cs typeface="Arial" charset="0"/>
                <a:sym typeface="微软雅黑" pitchFamily="34" charset="-122"/>
              </a:rPr>
              <a:t>动物营养与饲料</a:t>
            </a:r>
          </a:p>
        </p:txBody>
      </p:sp>
      <p:sp>
        <p:nvSpPr>
          <p:cNvPr id="62" name="Rectangle 15"/>
          <p:cNvSpPr>
            <a:spLocks noChangeArrowheads="1"/>
          </p:cNvSpPr>
          <p:nvPr/>
        </p:nvSpPr>
        <p:spPr bwMode="auto">
          <a:xfrm>
            <a:off x="6774292" y="3754438"/>
            <a:ext cx="2064908" cy="1274762"/>
          </a:xfrm>
          <a:prstGeom prst="rect">
            <a:avLst/>
          </a:prstGeom>
          <a:solidFill>
            <a:schemeClr val="bg1"/>
          </a:solidFill>
          <a:ln w="12700" algn="ctr">
            <a:solidFill>
              <a:schemeClr val="bg2"/>
            </a:solidFill>
            <a:miter lim="800000"/>
            <a:headEnd/>
            <a:tailEnd/>
          </a:ln>
        </p:spPr>
        <p:txBody>
          <a:bodyPr lIns="90000" tIns="91440" rIns="90000" bIns="46800" anchor="ctr" anchorCtr="1"/>
          <a:lstStyle/>
          <a:p>
            <a:pPr defTabSz="900113">
              <a:lnSpc>
                <a:spcPts val="1600"/>
              </a:lnSpc>
              <a:spcBef>
                <a:spcPts val="0"/>
              </a:spcBef>
              <a:buClr>
                <a:schemeClr val="tx1"/>
              </a:buClr>
            </a:pPr>
            <a:r>
              <a:rPr lang="zh-CN" altLang="en-US" sz="1400" b="0" dirty="0" smtClean="0">
                <a:solidFill>
                  <a:srgbClr val="0000CC"/>
                </a:solidFill>
                <a:latin typeface="微软雅黑" pitchFamily="34" charset="-122"/>
                <a:ea typeface="微软雅黑" pitchFamily="34" charset="-122"/>
                <a:sym typeface="微软雅黑" pitchFamily="34" charset="-122"/>
              </a:rPr>
              <a:t>开发</a:t>
            </a:r>
            <a:r>
              <a:rPr lang="zh-CN" altLang="en-US" sz="1400" b="0" dirty="0">
                <a:solidFill>
                  <a:srgbClr val="0000CC"/>
                </a:solidFill>
                <a:latin typeface="微软雅黑" pitchFamily="34" charset="-122"/>
                <a:ea typeface="微软雅黑" pitchFamily="34" charset="-122"/>
                <a:sym typeface="微软雅黑" pitchFamily="34" charset="-122"/>
              </a:rPr>
              <a:t>新饲料，提高饲料的营养价值及转化率，并改善畜产品质量</a:t>
            </a:r>
          </a:p>
        </p:txBody>
      </p:sp>
      <p:sp>
        <p:nvSpPr>
          <p:cNvPr id="63"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ppt_x</p:attrName>
                                        </p:attrNameLst>
                                      </p:cBhvr>
                                      <p:tavLst>
                                        <p:tav tm="0">
                                          <p:val>
                                            <p:strVal val="#ppt_x-.2"/>
                                          </p:val>
                                        </p:tav>
                                        <p:tav tm="100000">
                                          <p:val>
                                            <p:strVal val="#ppt_x"/>
                                          </p:val>
                                        </p:tav>
                                      </p:tavLst>
                                    </p:anim>
                                    <p:anim calcmode="lin" valueType="num">
                                      <p:cBhvr>
                                        <p:cTn id="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881536" y="1830388"/>
          <a:ext cx="6957664" cy="4722813"/>
        </p:xfrm>
        <a:graphic>
          <a:graphicData uri="http://schemas.openxmlformats.org/drawingml/2006/table">
            <a:tbl>
              <a:tblPr firstRow="1" bandRow="1">
                <a:tableStyleId>{21E4AEA4-8DFA-4A89-87EB-49C32662AFE0}</a:tableStyleId>
              </a:tblPr>
              <a:tblGrid>
                <a:gridCol w="1641340"/>
                <a:gridCol w="2596614"/>
                <a:gridCol w="2719710"/>
              </a:tblGrid>
              <a:tr h="516198">
                <a:tc>
                  <a:txBody>
                    <a:bodyPr/>
                    <a:lstStyle/>
                    <a:p>
                      <a:pPr algn="ctr"/>
                      <a:r>
                        <a:rPr lang="zh-CN" altLang="en-US" dirty="0" smtClean="0">
                          <a:solidFill>
                            <a:schemeClr val="accent1"/>
                          </a:solidFill>
                          <a:latin typeface="微软雅黑" pitchFamily="34" charset="-122"/>
                          <a:ea typeface="微软雅黑" pitchFamily="34" charset="-122"/>
                        </a:rPr>
                        <a:t>研发集群</a:t>
                      </a:r>
                      <a:endParaRPr lang="zh-CN" altLang="en-US" dirty="0">
                        <a:solidFill>
                          <a:schemeClr val="accent1"/>
                        </a:solidFill>
                        <a:latin typeface="微软雅黑" pitchFamily="34" charset="-122"/>
                        <a:ea typeface="微软雅黑" pitchFamily="34" charset="-122"/>
                      </a:endParaRPr>
                    </a:p>
                  </a:txBody>
                  <a:tcPr marL="84406" marR="84406" anchor="ctr">
                    <a:solidFill>
                      <a:srgbClr val="0066FF"/>
                    </a:solidFill>
                  </a:tcPr>
                </a:tc>
                <a:tc>
                  <a:txBody>
                    <a:bodyPr/>
                    <a:lstStyle/>
                    <a:p>
                      <a:pPr algn="ctr"/>
                      <a:r>
                        <a:rPr lang="zh-CN" altLang="en-US" dirty="0" smtClean="0">
                          <a:solidFill>
                            <a:schemeClr val="accent1"/>
                          </a:solidFill>
                          <a:latin typeface="微软雅黑" pitchFamily="34" charset="-122"/>
                          <a:ea typeface="微软雅黑" pitchFamily="34" charset="-122"/>
                        </a:rPr>
                        <a:t>近期重点研究方向</a:t>
                      </a:r>
                      <a:endParaRPr lang="zh-CN" altLang="en-US" dirty="0">
                        <a:solidFill>
                          <a:schemeClr val="accent1"/>
                        </a:solidFill>
                        <a:latin typeface="微软雅黑" pitchFamily="34" charset="-122"/>
                        <a:ea typeface="微软雅黑" pitchFamily="34" charset="-122"/>
                      </a:endParaRPr>
                    </a:p>
                  </a:txBody>
                  <a:tcPr marL="84406" marR="84406" anchor="ctr">
                    <a:solidFill>
                      <a:srgbClr val="0066FF"/>
                    </a:solidFill>
                  </a:tcPr>
                </a:tc>
                <a:tc>
                  <a:txBody>
                    <a:bodyPr/>
                    <a:lstStyle/>
                    <a:p>
                      <a:pPr algn="ctr"/>
                      <a:r>
                        <a:rPr lang="zh-CN" altLang="en-US" dirty="0" smtClean="0">
                          <a:solidFill>
                            <a:schemeClr val="accent1"/>
                          </a:solidFill>
                          <a:latin typeface="微软雅黑" pitchFamily="34" charset="-122"/>
                          <a:ea typeface="微软雅黑" pitchFamily="34" charset="-122"/>
                        </a:rPr>
                        <a:t>中长期重点研究方向</a:t>
                      </a:r>
                      <a:endParaRPr lang="zh-CN" altLang="en-US" dirty="0">
                        <a:solidFill>
                          <a:schemeClr val="accent1"/>
                        </a:solidFill>
                        <a:latin typeface="微软雅黑" pitchFamily="34" charset="-122"/>
                        <a:ea typeface="微软雅黑" pitchFamily="34" charset="-122"/>
                      </a:endParaRPr>
                    </a:p>
                  </a:txBody>
                  <a:tcPr marL="84406" marR="84406" anchor="ctr">
                    <a:solidFill>
                      <a:srgbClr val="0066FF"/>
                    </a:solidFill>
                  </a:tcPr>
                </a:tc>
              </a:tr>
              <a:tr h="1402205">
                <a:tc>
                  <a:txBody>
                    <a:bodyPr/>
                    <a:lstStyle/>
                    <a:p>
                      <a:pPr algn="ctr"/>
                      <a:r>
                        <a:rPr lang="zh-CN" altLang="en-US" sz="1600" dirty="0" smtClean="0">
                          <a:latin typeface="微软雅黑" pitchFamily="34" charset="-122"/>
                          <a:ea typeface="微软雅黑" pitchFamily="34" charset="-122"/>
                        </a:rPr>
                        <a:t>加工应用技术</a:t>
                      </a:r>
                      <a:endParaRPr lang="zh-CN" altLang="en-US" sz="1600" b="1" dirty="0">
                        <a:solidFill>
                          <a:schemeClr val="tx1"/>
                        </a:solidFill>
                        <a:latin typeface="微软雅黑" pitchFamily="34" charset="-122"/>
                        <a:ea typeface="微软雅黑" pitchFamily="34" charset="-122"/>
                      </a:endParaRPr>
                    </a:p>
                  </a:txBody>
                  <a:tcPr marL="84406" marR="84406" anchor="ctr"/>
                </a:tc>
                <a:tc>
                  <a:txBody>
                    <a:bodyPr/>
                    <a:lstStyle/>
                    <a:p>
                      <a:pPr marL="176213" marR="0" lvl="0" indent="-176213"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noProof="0" dirty="0" smtClean="0">
                          <a:solidFill>
                            <a:srgbClr val="0000CC"/>
                          </a:solidFill>
                          <a:latin typeface="微软雅黑" pitchFamily="34" charset="-122"/>
                          <a:ea typeface="微软雅黑" pitchFamily="34" charset="-122"/>
                        </a:rPr>
                        <a:t>新型加工技术</a:t>
                      </a:r>
                      <a:endParaRPr lang="en-US" altLang="zh-CN" sz="1400" kern="1200" noProof="0" dirty="0" smtClean="0">
                        <a:solidFill>
                          <a:srgbClr val="0000CC"/>
                        </a:solidFill>
                        <a:latin typeface="微软雅黑" pitchFamily="34" charset="-122"/>
                        <a:ea typeface="微软雅黑" pitchFamily="34" charset="-122"/>
                      </a:endParaRPr>
                    </a:p>
                    <a:p>
                      <a:pPr marL="176213" marR="0" lvl="0" indent="-176213"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noProof="0" dirty="0" smtClean="0">
                          <a:solidFill>
                            <a:srgbClr val="0000CC"/>
                          </a:solidFill>
                          <a:latin typeface="微软雅黑" pitchFamily="34" charset="-122"/>
                          <a:ea typeface="微软雅黑" pitchFamily="34" charset="-122"/>
                        </a:rPr>
                        <a:t>资源综合利用</a:t>
                      </a: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noProof="0" dirty="0" smtClean="0">
                          <a:solidFill>
                            <a:srgbClr val="0000CC"/>
                          </a:solidFill>
                          <a:latin typeface="微软雅黑" pitchFamily="34" charset="-122"/>
                          <a:ea typeface="微软雅黑" pitchFamily="34" charset="-122"/>
                        </a:rPr>
                        <a:t>节能减排</a:t>
                      </a:r>
                      <a:r>
                        <a:rPr lang="zh-CN" altLang="en-US" sz="1400" kern="1200" dirty="0" smtClean="0">
                          <a:solidFill>
                            <a:srgbClr val="0000CC"/>
                          </a:solidFill>
                          <a:latin typeface="微软雅黑" pitchFamily="34" charset="-122"/>
                          <a:ea typeface="微软雅黑" pitchFamily="34" charset="-122"/>
                        </a:rPr>
                        <a:t>专用</a:t>
                      </a:r>
                      <a:endParaRPr lang="en-US" altLang="zh-CN" sz="1400" kern="1200" dirty="0" smtClean="0">
                        <a:solidFill>
                          <a:srgbClr val="0000CC"/>
                        </a:solidFill>
                        <a:latin typeface="微软雅黑" pitchFamily="34" charset="-122"/>
                        <a:ea typeface="微软雅黑" pitchFamily="34" charset="-122"/>
                      </a:endParaRP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特种油脂</a:t>
                      </a:r>
                      <a:endParaRPr lang="en-US" altLang="zh-CN" sz="1400" kern="1200" dirty="0" smtClean="0">
                        <a:solidFill>
                          <a:srgbClr val="0000CC"/>
                        </a:solidFill>
                        <a:latin typeface="微软雅黑" pitchFamily="34" charset="-122"/>
                        <a:ea typeface="微软雅黑" pitchFamily="34" charset="-122"/>
                      </a:endParaRP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保健功能食品</a:t>
                      </a:r>
                      <a:endParaRPr lang="zh-CN" altLang="en-US" sz="1400" b="0" kern="1200" dirty="0" smtClean="0">
                        <a:solidFill>
                          <a:srgbClr val="0000CC"/>
                        </a:solidFill>
                        <a:latin typeface="微软雅黑" pitchFamily="34" charset="-122"/>
                        <a:ea typeface="微软雅黑" pitchFamily="34" charset="-122"/>
                        <a:cs typeface="+mn-cs"/>
                      </a:endParaRPr>
                    </a:p>
                  </a:txBody>
                  <a:tcPr marL="84406" marR="84406" anchor="ctr"/>
                </a:tc>
                <a:tc>
                  <a:txBody>
                    <a:bodyPr/>
                    <a:lstStyle/>
                    <a:p>
                      <a:pPr marL="0" marR="0" lvl="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kumimoji="0" lang="zh-CN" altLang="en-US" sz="1400" u="none" strike="noStrike" kern="1200" cap="none" spc="0" normalizeH="0" baseline="0" noProof="0" dirty="0" smtClean="0">
                          <a:ln>
                            <a:noFill/>
                          </a:ln>
                          <a:solidFill>
                            <a:srgbClr val="0000CC"/>
                          </a:solidFill>
                          <a:effectLst/>
                          <a:uLnTx/>
                          <a:uFillTx/>
                          <a:latin typeface="微软雅黑" pitchFamily="34" charset="-122"/>
                          <a:ea typeface="微软雅黑" pitchFamily="34" charset="-122"/>
                        </a:rPr>
                        <a:t>超临界萃取在油脂及高附加值产品绿色提取技术研发</a:t>
                      </a:r>
                    </a:p>
                    <a:p>
                      <a:pPr marL="0" marR="0" lvl="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kumimoji="0" lang="zh-CN" altLang="en-US" sz="1400" u="none" strike="noStrike" kern="1200" cap="none" spc="0" normalizeH="0" baseline="0" noProof="0" dirty="0" smtClean="0">
                          <a:ln>
                            <a:noFill/>
                          </a:ln>
                          <a:solidFill>
                            <a:srgbClr val="0000CC"/>
                          </a:solidFill>
                          <a:effectLst/>
                          <a:uLnTx/>
                          <a:uFillTx/>
                          <a:latin typeface="微软雅黑" pitchFamily="34" charset="-122"/>
                          <a:ea typeface="微软雅黑" pitchFamily="34" charset="-122"/>
                        </a:rPr>
                        <a:t>系统集成技术研发</a:t>
                      </a:r>
                    </a:p>
                    <a:p>
                      <a:pPr marL="0" marR="0" lvl="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kumimoji="0" lang="zh-CN" altLang="en-US" sz="1400" u="none" strike="noStrike" kern="1200" cap="none" spc="0" normalizeH="0" baseline="0" noProof="0" dirty="0" smtClean="0">
                          <a:ln>
                            <a:noFill/>
                          </a:ln>
                          <a:solidFill>
                            <a:srgbClr val="0000CC"/>
                          </a:solidFill>
                          <a:effectLst/>
                          <a:uLnTx/>
                          <a:uFillTx/>
                          <a:latin typeface="微软雅黑" pitchFamily="34" charset="-122"/>
                          <a:ea typeface="微软雅黑" pitchFamily="34" charset="-122"/>
                        </a:rPr>
                        <a:t>加工专门技术研发</a:t>
                      </a:r>
                    </a:p>
                  </a:txBody>
                  <a:tcPr marL="84406" marR="84406" anchor="ctr"/>
                </a:tc>
              </a:tr>
              <a:tr h="1402205">
                <a:tc>
                  <a:txBody>
                    <a:bodyPr/>
                    <a:lstStyle/>
                    <a:p>
                      <a:pPr algn="ctr"/>
                      <a:r>
                        <a:rPr lang="zh-CN" altLang="en-US" sz="1600" dirty="0" smtClean="0">
                          <a:latin typeface="微软雅黑" pitchFamily="34" charset="-122"/>
                          <a:ea typeface="微软雅黑" pitchFamily="34" charset="-122"/>
                        </a:rPr>
                        <a:t>品牌食品研发</a:t>
                      </a:r>
                      <a:endParaRPr lang="zh-CN" altLang="en-US" sz="1600" b="1" dirty="0">
                        <a:solidFill>
                          <a:schemeClr val="tx1"/>
                        </a:solidFill>
                        <a:latin typeface="微软雅黑" pitchFamily="34" charset="-122"/>
                        <a:ea typeface="微软雅黑" pitchFamily="34" charset="-122"/>
                      </a:endParaRPr>
                    </a:p>
                  </a:txBody>
                  <a:tcPr marL="84406" marR="84406" anchor="ctr"/>
                </a:tc>
                <a:tc>
                  <a:txBody>
                    <a:bodyPr/>
                    <a:lstStyle/>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食品感官研究</a:t>
                      </a: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食品特性研究</a:t>
                      </a: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低钠、低糖、低热量食品研发</a:t>
                      </a: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天然健康食品研发</a:t>
                      </a:r>
                    </a:p>
                  </a:txBody>
                  <a:tcPr marL="99692" marR="0" anchor="ctr"/>
                </a:tc>
                <a:tc>
                  <a:txBody>
                    <a:bodyPr/>
                    <a:lstStyle/>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消费者行为研究</a:t>
                      </a: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食品与消费者生理研究</a:t>
                      </a: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功能性食品研发</a:t>
                      </a: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特定人群的功能性食品开发</a:t>
                      </a:r>
                    </a:p>
                  </a:txBody>
                  <a:tcPr marL="99692" marR="0" anchor="ctr"/>
                </a:tc>
              </a:tr>
              <a:tr h="1402205">
                <a:tc>
                  <a:txBody>
                    <a:bodyPr/>
                    <a:lstStyle/>
                    <a:p>
                      <a:pPr algn="ctr"/>
                      <a:r>
                        <a:rPr lang="zh-CN" altLang="en-US" sz="1600" dirty="0" smtClean="0">
                          <a:latin typeface="微软雅黑" pitchFamily="34" charset="-122"/>
                          <a:ea typeface="微软雅黑" pitchFamily="34" charset="-122"/>
                        </a:rPr>
                        <a:t>动物营养与饲料</a:t>
                      </a:r>
                      <a:endParaRPr lang="zh-CN" altLang="en-US" sz="1600" b="1" dirty="0">
                        <a:latin typeface="微软雅黑" pitchFamily="34" charset="-122"/>
                        <a:ea typeface="微软雅黑" pitchFamily="34" charset="-122"/>
                      </a:endParaRPr>
                    </a:p>
                  </a:txBody>
                  <a:tcPr marL="84406" marR="84406" anchor="ctr"/>
                </a:tc>
                <a:tc>
                  <a:txBody>
                    <a:bodyPr/>
                    <a:lstStyle/>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低蛋白日粮</a:t>
                      </a:r>
                      <a:endParaRPr lang="en-US" altLang="zh-CN" sz="1400" kern="1200" dirty="0" smtClean="0">
                        <a:solidFill>
                          <a:srgbClr val="0000CC"/>
                        </a:solidFill>
                        <a:latin typeface="微软雅黑" pitchFamily="34" charset="-122"/>
                        <a:ea typeface="微软雅黑" pitchFamily="34" charset="-122"/>
                      </a:endParaRP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幼龄动物产品开发</a:t>
                      </a:r>
                      <a:endParaRPr lang="zh-CN" altLang="en-US" sz="1400" b="0" kern="1200" dirty="0" smtClean="0">
                        <a:solidFill>
                          <a:srgbClr val="0000CC"/>
                        </a:solidFill>
                        <a:latin typeface="微软雅黑" pitchFamily="34" charset="-122"/>
                        <a:ea typeface="微软雅黑" pitchFamily="34" charset="-122"/>
                        <a:cs typeface="+mn-cs"/>
                      </a:endParaRPr>
                    </a:p>
                  </a:txBody>
                  <a:tcPr marL="99692" marR="0" anchor="ctr"/>
                </a:tc>
                <a:tc>
                  <a:txBody>
                    <a:bodyPr/>
                    <a:lstStyle/>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精准营养数据</a:t>
                      </a:r>
                      <a:endParaRPr lang="en-US" altLang="zh-CN" sz="1400" kern="1200" dirty="0" smtClean="0">
                        <a:solidFill>
                          <a:srgbClr val="0000CC"/>
                        </a:solidFill>
                        <a:latin typeface="微软雅黑" pitchFamily="34" charset="-122"/>
                        <a:ea typeface="微软雅黑" pitchFamily="34" charset="-122"/>
                      </a:endParaRPr>
                    </a:p>
                    <a:p>
                      <a:pPr marL="0" marR="0" indent="0" algn="l" defTabSz="914304" rtl="0" eaLnBrk="1" fontAlgn="auto" latinLnBrk="0" hangingPunct="1">
                        <a:lnSpc>
                          <a:spcPct val="100000"/>
                        </a:lnSpc>
                        <a:spcBef>
                          <a:spcPts val="0"/>
                        </a:spcBef>
                        <a:spcAft>
                          <a:spcPts val="0"/>
                        </a:spcAft>
                        <a:buClr>
                          <a:srgbClr val="0066FF"/>
                        </a:buClr>
                        <a:buSzTx/>
                        <a:buFont typeface="Wingdings" pitchFamily="2" charset="2"/>
                        <a:buChar char="n"/>
                        <a:tabLst/>
                        <a:defRPr/>
                      </a:pPr>
                      <a:r>
                        <a:rPr lang="zh-CN" altLang="en-US" sz="1400" kern="1200" dirty="0" smtClean="0">
                          <a:solidFill>
                            <a:srgbClr val="0000CC"/>
                          </a:solidFill>
                          <a:latin typeface="微软雅黑" pitchFamily="34" charset="-122"/>
                          <a:ea typeface="微软雅黑" pitchFamily="34" charset="-122"/>
                        </a:rPr>
                        <a:t>快速评估体系</a:t>
                      </a:r>
                      <a:endParaRPr lang="zh-CN" altLang="en-US" sz="1400" b="0" kern="1200" dirty="0" smtClean="0">
                        <a:solidFill>
                          <a:srgbClr val="0000CC"/>
                        </a:solidFill>
                        <a:latin typeface="微软雅黑" pitchFamily="34" charset="-122"/>
                        <a:ea typeface="微软雅黑" pitchFamily="34" charset="-122"/>
                        <a:cs typeface="+mn-cs"/>
                      </a:endParaRPr>
                    </a:p>
                  </a:txBody>
                  <a:tcPr marL="99692" marR="0" anchor="ctr"/>
                </a:tc>
              </a:tr>
            </a:tbl>
          </a:graphicData>
        </a:graphic>
      </p:graphicFrame>
      <p:pic>
        <p:nvPicPr>
          <p:cNvPr id="7129092" name="Picture 4" descr="http://cofconhri.com/Skins/Images/index_r7_c5.jpg"/>
          <p:cNvPicPr>
            <a:picLocks noChangeAspect="1" noChangeArrowheads="1"/>
          </p:cNvPicPr>
          <p:nvPr/>
        </p:nvPicPr>
        <p:blipFill>
          <a:blip r:embed="rId4" cstate="print"/>
          <a:srcRect/>
          <a:stretch>
            <a:fillRect/>
          </a:stretch>
        </p:blipFill>
        <p:spPr bwMode="auto">
          <a:xfrm>
            <a:off x="478423" y="3293220"/>
            <a:ext cx="1248508" cy="1028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29094" name="Picture 6" descr="http://cofconhri.com/Skins/Images/index_r7_c7.jpg">
            <a:hlinkClick r:id="rId5"/>
          </p:cNvPr>
          <p:cNvPicPr>
            <a:picLocks noChangeAspect="1" noChangeArrowheads="1"/>
          </p:cNvPicPr>
          <p:nvPr/>
        </p:nvPicPr>
        <p:blipFill>
          <a:blip r:embed="rId6" cstate="print"/>
          <a:srcRect/>
          <a:stretch>
            <a:fillRect/>
          </a:stretch>
        </p:blipFill>
        <p:spPr bwMode="auto">
          <a:xfrm>
            <a:off x="478422" y="4520549"/>
            <a:ext cx="1248508" cy="916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846" name="Picture 8" descr="http://cofconhri.com/Skins/Images/index_r7_c6.jpg">
            <a:hlinkClick r:id="rId7"/>
          </p:cNvPr>
          <p:cNvPicPr>
            <a:picLocks noChangeAspect="1" noChangeArrowheads="1"/>
          </p:cNvPicPr>
          <p:nvPr/>
        </p:nvPicPr>
        <p:blipFill>
          <a:blip r:embed="rId8" cstate="print"/>
          <a:srcRect/>
          <a:stretch>
            <a:fillRect/>
          </a:stretch>
        </p:blipFill>
        <p:spPr bwMode="auto">
          <a:xfrm>
            <a:off x="477838" y="1751757"/>
            <a:ext cx="1247775" cy="1343025"/>
          </a:xfrm>
          <a:prstGeom prst="rect">
            <a:avLst/>
          </a:prstGeom>
          <a:noFill/>
          <a:ln w="9525">
            <a:noFill/>
            <a:miter lim="800000"/>
            <a:headEnd/>
            <a:tailEnd/>
          </a:ln>
        </p:spPr>
      </p:pic>
      <p:pic>
        <p:nvPicPr>
          <p:cNvPr id="9" name="Picture 3" descr="C:\Documents and Settings\jiaopeng\桌面\load.jpg"/>
          <p:cNvPicPr>
            <a:picLocks noChangeAspect="1" noChangeArrowheads="1"/>
          </p:cNvPicPr>
          <p:nvPr/>
        </p:nvPicPr>
        <p:blipFill>
          <a:blip r:embed="rId9" cstate="print"/>
          <a:srcRect/>
          <a:stretch>
            <a:fillRect/>
          </a:stretch>
        </p:blipFill>
        <p:spPr bwMode="auto">
          <a:xfrm>
            <a:off x="478424" y="5489684"/>
            <a:ext cx="1248507" cy="1063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48" name="标题 9"/>
          <p:cNvSpPr>
            <a:spLocks noGrp="1"/>
          </p:cNvSpPr>
          <p:nvPr>
            <p:ph type="title"/>
          </p:nvPr>
        </p:nvSpPr>
        <p:spPr>
          <a:xfrm>
            <a:off x="344488" y="614363"/>
            <a:ext cx="7018337" cy="554037"/>
          </a:xfrm>
        </p:spPr>
        <p:txBody>
          <a:bodyPr/>
          <a:lstStyle/>
          <a:p>
            <a:r>
              <a:rPr lang="zh-CN" altLang="en-US" smtClean="0">
                <a:latin typeface="宋体" pitchFamily="2" charset="-122"/>
                <a:ea typeface="宋体" pitchFamily="2" charset="-122"/>
              </a:rPr>
              <a:t/>
            </a:r>
            <a:br>
              <a:rPr lang="zh-CN" altLang="en-US" smtClean="0">
                <a:latin typeface="宋体" pitchFamily="2" charset="-122"/>
                <a:ea typeface="宋体" pitchFamily="2" charset="-122"/>
              </a:rPr>
            </a:br>
            <a:endParaRPr lang="zh-CN" altLang="en-US" smtClean="0">
              <a:latin typeface="宋体" pitchFamily="2" charset="-122"/>
              <a:ea typeface="宋体" pitchFamily="2" charset="-122"/>
            </a:endParaRPr>
          </a:p>
        </p:txBody>
      </p:sp>
      <p:sp>
        <p:nvSpPr>
          <p:cNvPr id="8"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a:solidFill>
                  <a:srgbClr val="0070C0"/>
                </a:solidFill>
                <a:latin typeface="Arial" pitchFamily="34" charset="0"/>
                <a:ea typeface="黑体" pitchFamily="2" charset="-122"/>
              </a:rPr>
              <a:t>研究院简介</a:t>
            </a:r>
          </a:p>
        </p:txBody>
      </p:sp>
      <p:sp>
        <p:nvSpPr>
          <p:cNvPr id="1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1"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CN" altLang="en-US" sz="3600" smtClean="0">
                <a:solidFill>
                  <a:srgbClr val="0070C0"/>
                </a:solidFill>
              </a:rPr>
              <a:t>目录</a:t>
            </a:r>
          </a:p>
        </p:txBody>
      </p:sp>
      <p:grpSp>
        <p:nvGrpSpPr>
          <p:cNvPr id="8195" name="Group 23"/>
          <p:cNvGrpSpPr>
            <a:grpSpLocks/>
          </p:cNvGrpSpPr>
          <p:nvPr/>
        </p:nvGrpSpPr>
        <p:grpSpPr bwMode="auto">
          <a:xfrm>
            <a:off x="1143000" y="2819400"/>
            <a:ext cx="6931025" cy="1474788"/>
            <a:chOff x="482" y="1395"/>
            <a:chExt cx="4366" cy="929"/>
          </a:xfrm>
        </p:grpSpPr>
        <p:sp>
          <p:nvSpPr>
            <p:cNvPr id="13316" name="Rectangle 4"/>
            <p:cNvSpPr>
              <a:spLocks noChangeArrowheads="1"/>
            </p:cNvSpPr>
            <p:nvPr/>
          </p:nvSpPr>
          <p:spPr bwMode="auto">
            <a:xfrm>
              <a:off x="482" y="1395"/>
              <a:ext cx="676" cy="387"/>
            </a:xfrm>
            <a:prstGeom prst="rect">
              <a:avLst/>
            </a:prstGeom>
            <a:solidFill>
              <a:srgbClr val="0070C0"/>
            </a:solidFill>
            <a:ln w="6350">
              <a:noFill/>
              <a:miter lim="800000"/>
              <a:headEnd/>
              <a:tailEnd/>
            </a:ln>
          </p:spPr>
          <p:txBody>
            <a:bodyPr lIns="0" tIns="0" rIns="0" bIns="0" anchor="ctr"/>
            <a:lstStyle/>
            <a:p>
              <a:pPr algn="ctr">
                <a:defRPr/>
              </a:pPr>
              <a:r>
                <a:rPr lang="en-US" altLang="zh-CN" sz="2800" dirty="0">
                  <a:solidFill>
                    <a:schemeClr val="accent3"/>
                  </a:solidFill>
                  <a:latin typeface="黑体" pitchFamily="2" charset="-122"/>
                  <a:ea typeface="黑体" pitchFamily="2" charset="-122"/>
                </a:rPr>
                <a:t>1</a:t>
              </a:r>
            </a:p>
          </p:txBody>
        </p:sp>
        <p:sp>
          <p:nvSpPr>
            <p:cNvPr id="8198" name="Freeform 7"/>
            <p:cNvSpPr>
              <a:spLocks/>
            </p:cNvSpPr>
            <p:nvPr/>
          </p:nvSpPr>
          <p:spPr bwMode="auto">
            <a:xfrm>
              <a:off x="1225" y="1396"/>
              <a:ext cx="3524" cy="271"/>
            </a:xfrm>
            <a:custGeom>
              <a:avLst/>
              <a:gdLst>
                <a:gd name="T0" fmla="*/ 0 w 1720"/>
                <a:gd name="T1" fmla="*/ 0 h 1961"/>
                <a:gd name="T2" fmla="*/ 2147483647 w 1720"/>
                <a:gd name="T3" fmla="*/ 0 h 1961"/>
                <a:gd name="T4" fmla="*/ 2147483647 w 1720"/>
                <a:gd name="T5" fmla="*/ 0 h 1961"/>
                <a:gd name="T6" fmla="*/ 0 60000 65536"/>
                <a:gd name="T7" fmla="*/ 0 60000 65536"/>
                <a:gd name="T8" fmla="*/ 0 60000 65536"/>
                <a:gd name="T9" fmla="*/ 0 w 1720"/>
                <a:gd name="T10" fmla="*/ 0 h 1961"/>
                <a:gd name="T11" fmla="*/ 1720 w 1720"/>
                <a:gd name="T12" fmla="*/ 1961 h 1961"/>
              </a:gdLst>
              <a:ahLst/>
              <a:cxnLst>
                <a:cxn ang="T6">
                  <a:pos x="T0" y="T1"/>
                </a:cxn>
                <a:cxn ang="T7">
                  <a:pos x="T2" y="T3"/>
                </a:cxn>
                <a:cxn ang="T8">
                  <a:pos x="T4" y="T5"/>
                </a:cxn>
              </a:cxnLst>
              <a:rect l="T9" t="T10" r="T11" b="T12"/>
              <a:pathLst>
                <a:path w="1720" h="1961">
                  <a:moveTo>
                    <a:pt x="0" y="0"/>
                  </a:moveTo>
                  <a:lnTo>
                    <a:pt x="1720" y="0"/>
                  </a:lnTo>
                  <a:lnTo>
                    <a:pt x="1720" y="1961"/>
                  </a:lnTo>
                </a:path>
              </a:pathLst>
            </a:custGeom>
            <a:noFill/>
            <a:ln w="22225">
              <a:solidFill>
                <a:srgbClr val="0070C0"/>
              </a:solidFill>
              <a:round/>
              <a:headEnd/>
              <a:tailEnd/>
            </a:ln>
          </p:spPr>
          <p:txBody>
            <a:bodyPr lIns="0" tIns="0" rIns="0" bIns="0" anchor="ctr">
              <a:spAutoFit/>
            </a:bodyPr>
            <a:lstStyle/>
            <a:p>
              <a:endParaRPr lang="zh-CN" altLang="en-US"/>
            </a:p>
          </p:txBody>
        </p:sp>
        <p:sp>
          <p:nvSpPr>
            <p:cNvPr id="13318" name="Rectangle 8"/>
            <p:cNvSpPr>
              <a:spLocks noChangeArrowheads="1"/>
            </p:cNvSpPr>
            <p:nvPr/>
          </p:nvSpPr>
          <p:spPr bwMode="auto">
            <a:xfrm>
              <a:off x="482" y="1938"/>
              <a:ext cx="676" cy="386"/>
            </a:xfrm>
            <a:prstGeom prst="rect">
              <a:avLst/>
            </a:prstGeom>
            <a:solidFill>
              <a:schemeClr val="bg2"/>
            </a:solidFill>
            <a:ln w="6350">
              <a:noFill/>
              <a:miter lim="800000"/>
              <a:headEnd/>
              <a:tailEnd/>
            </a:ln>
          </p:spPr>
          <p:txBody>
            <a:bodyPr lIns="0" tIns="0" rIns="0" bIns="0" anchor="ctr"/>
            <a:lstStyle/>
            <a:p>
              <a:pPr algn="ctr">
                <a:defRPr/>
              </a:pPr>
              <a:r>
                <a:rPr lang="en-US" altLang="zh-CN" sz="2800" dirty="0">
                  <a:solidFill>
                    <a:schemeClr val="accent3"/>
                  </a:solidFill>
                  <a:latin typeface="黑体" pitchFamily="2" charset="-122"/>
                  <a:ea typeface="黑体" pitchFamily="2" charset="-122"/>
                </a:rPr>
                <a:t>2</a:t>
              </a:r>
            </a:p>
          </p:txBody>
        </p:sp>
        <p:sp>
          <p:nvSpPr>
            <p:cNvPr id="8200" name="Freeform 11"/>
            <p:cNvSpPr>
              <a:spLocks/>
            </p:cNvSpPr>
            <p:nvPr/>
          </p:nvSpPr>
          <p:spPr bwMode="auto">
            <a:xfrm>
              <a:off x="1225" y="1932"/>
              <a:ext cx="3524" cy="174"/>
            </a:xfrm>
            <a:custGeom>
              <a:avLst/>
              <a:gdLst>
                <a:gd name="T0" fmla="*/ 0 w 1720"/>
                <a:gd name="T1" fmla="*/ 0 h 1961"/>
                <a:gd name="T2" fmla="*/ 2147483647 w 1720"/>
                <a:gd name="T3" fmla="*/ 0 h 1961"/>
                <a:gd name="T4" fmla="*/ 2147483647 w 1720"/>
                <a:gd name="T5" fmla="*/ 0 h 1961"/>
                <a:gd name="T6" fmla="*/ 0 60000 65536"/>
                <a:gd name="T7" fmla="*/ 0 60000 65536"/>
                <a:gd name="T8" fmla="*/ 0 60000 65536"/>
                <a:gd name="T9" fmla="*/ 0 w 1720"/>
                <a:gd name="T10" fmla="*/ 0 h 1961"/>
                <a:gd name="T11" fmla="*/ 1720 w 1720"/>
                <a:gd name="T12" fmla="*/ 1961 h 1961"/>
              </a:gdLst>
              <a:ahLst/>
              <a:cxnLst>
                <a:cxn ang="T6">
                  <a:pos x="T0" y="T1"/>
                </a:cxn>
                <a:cxn ang="T7">
                  <a:pos x="T2" y="T3"/>
                </a:cxn>
                <a:cxn ang="T8">
                  <a:pos x="T4" y="T5"/>
                </a:cxn>
              </a:cxnLst>
              <a:rect l="T9" t="T10" r="T11" b="T12"/>
              <a:pathLst>
                <a:path w="1720" h="1961">
                  <a:moveTo>
                    <a:pt x="0" y="0"/>
                  </a:moveTo>
                  <a:lnTo>
                    <a:pt x="1720" y="0"/>
                  </a:lnTo>
                  <a:lnTo>
                    <a:pt x="1720" y="1961"/>
                  </a:lnTo>
                </a:path>
              </a:pathLst>
            </a:custGeom>
            <a:noFill/>
            <a:ln w="22225">
              <a:solidFill>
                <a:schemeClr val="bg2"/>
              </a:solidFill>
              <a:round/>
              <a:headEnd/>
              <a:tailEnd/>
            </a:ln>
          </p:spPr>
          <p:txBody>
            <a:bodyPr lIns="0" tIns="0" rIns="0" bIns="0" anchor="ctr">
              <a:spAutoFit/>
            </a:bodyPr>
            <a:lstStyle/>
            <a:p>
              <a:endParaRPr lang="zh-CN" altLang="en-US">
                <a:solidFill>
                  <a:schemeClr val="bg2"/>
                </a:solidFill>
              </a:endParaRPr>
            </a:p>
          </p:txBody>
        </p:sp>
        <p:sp>
          <p:nvSpPr>
            <p:cNvPr id="8201" name="Text Box 19"/>
            <p:cNvSpPr txBox="1">
              <a:spLocks noChangeArrowheads="1"/>
            </p:cNvSpPr>
            <p:nvPr/>
          </p:nvSpPr>
          <p:spPr bwMode="auto">
            <a:xfrm>
              <a:off x="1254" y="1440"/>
              <a:ext cx="3498" cy="330"/>
            </a:xfrm>
            <a:prstGeom prst="rect">
              <a:avLst/>
            </a:prstGeom>
            <a:noFill/>
            <a:ln w="9525">
              <a:noFill/>
              <a:miter lim="800000"/>
              <a:headEnd/>
              <a:tailEnd/>
            </a:ln>
          </p:spPr>
          <p:txBody>
            <a:bodyPr>
              <a:spAutoFit/>
            </a:bodyPr>
            <a:lstStyle/>
            <a:p>
              <a:pPr>
                <a:spcBef>
                  <a:spcPct val="50000"/>
                </a:spcBef>
              </a:pPr>
              <a:r>
                <a:rPr lang="zh-CN" altLang="en-US" sz="2800">
                  <a:solidFill>
                    <a:srgbClr val="0070C0"/>
                  </a:solidFill>
                  <a:ea typeface="黑体" pitchFamily="2" charset="-122"/>
                </a:rPr>
                <a:t>中粮概况</a:t>
              </a:r>
            </a:p>
          </p:txBody>
        </p:sp>
        <p:sp>
          <p:nvSpPr>
            <p:cNvPr id="8202" name="Text Box 20"/>
            <p:cNvSpPr txBox="1">
              <a:spLocks noChangeArrowheads="1"/>
            </p:cNvSpPr>
            <p:nvPr/>
          </p:nvSpPr>
          <p:spPr bwMode="auto">
            <a:xfrm>
              <a:off x="1254" y="1977"/>
              <a:ext cx="3594" cy="330"/>
            </a:xfrm>
            <a:prstGeom prst="rect">
              <a:avLst/>
            </a:prstGeom>
            <a:noFill/>
            <a:ln w="9525">
              <a:noFill/>
              <a:miter lim="800000"/>
              <a:headEnd/>
              <a:tailEnd/>
            </a:ln>
          </p:spPr>
          <p:txBody>
            <a:bodyPr>
              <a:spAutoFit/>
            </a:bodyPr>
            <a:lstStyle/>
            <a:p>
              <a:pPr>
                <a:spcBef>
                  <a:spcPct val="50000"/>
                </a:spcBef>
              </a:pPr>
              <a:r>
                <a:rPr lang="zh-CN" altLang="en-US" sz="2800">
                  <a:solidFill>
                    <a:schemeClr val="bg2"/>
                  </a:solidFill>
                  <a:ea typeface="黑体" pitchFamily="2" charset="-122"/>
                  <a:cs typeface="Times New Roman" pitchFamily="18" charset="0"/>
                </a:rPr>
                <a:t>研究院简介</a:t>
              </a:r>
            </a:p>
          </p:txBody>
        </p:sp>
      </p:grpSp>
      <p:sp>
        <p:nvSpPr>
          <p:cNvPr id="8196" name="灯片编号占位符 12"/>
          <p:cNvSpPr>
            <a:spLocks noGrp="1"/>
          </p:cNvSpPr>
          <p:nvPr>
            <p:ph type="sldNum" sz="quarter" idx="12"/>
          </p:nvPr>
        </p:nvSpPr>
        <p:spPr>
          <a:xfrm>
            <a:off x="7010400" y="6381750"/>
            <a:ext cx="2133600" cy="476250"/>
          </a:xfrm>
          <a:noFill/>
        </p:spPr>
        <p:txBody>
          <a:bodyPr/>
          <a:lstStyle/>
          <a:p>
            <a:fld id="{193E8520-B88C-46BB-9A73-F8C9847193BF}" type="slidenum">
              <a:rPr lang="en-US" altLang="zh-CN" smtClean="0"/>
              <a:pPr/>
              <a:t>3</a:t>
            </a:fld>
            <a:endParaRPr lang="en-US" altLang="zh-CN"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905000" y="1828800"/>
          <a:ext cx="6934200" cy="4819057"/>
        </p:xfrm>
        <a:graphic>
          <a:graphicData uri="http://schemas.openxmlformats.org/drawingml/2006/table">
            <a:tbl>
              <a:tblPr firstRow="1" bandRow="1">
                <a:tableStyleId>{21E4AEA4-8DFA-4A89-87EB-49C32662AFE0}</a:tableStyleId>
              </a:tblPr>
              <a:tblGrid>
                <a:gridCol w="1608802"/>
                <a:gridCol w="2658398"/>
                <a:gridCol w="2667000"/>
              </a:tblGrid>
              <a:tr h="539411">
                <a:tc>
                  <a:txBody>
                    <a:bodyPr/>
                    <a:lstStyle/>
                    <a:p>
                      <a:pPr algn="ctr"/>
                      <a:r>
                        <a:rPr lang="zh-CN" altLang="en-US" dirty="0" smtClean="0">
                          <a:solidFill>
                            <a:schemeClr val="accent1"/>
                          </a:solidFill>
                          <a:latin typeface="微软雅黑" pitchFamily="34" charset="-122"/>
                          <a:ea typeface="微软雅黑" pitchFamily="34" charset="-122"/>
                        </a:rPr>
                        <a:t>研发集群</a:t>
                      </a:r>
                      <a:endParaRPr lang="zh-CN" altLang="en-US" dirty="0">
                        <a:solidFill>
                          <a:schemeClr val="accent1"/>
                        </a:solidFill>
                        <a:latin typeface="微软雅黑" pitchFamily="34" charset="-122"/>
                        <a:ea typeface="微软雅黑" pitchFamily="34" charset="-122"/>
                      </a:endParaRPr>
                    </a:p>
                  </a:txBody>
                  <a:tcPr marL="84406" marR="84406" anchor="ctr">
                    <a:solidFill>
                      <a:srgbClr val="0066FF"/>
                    </a:solidFill>
                  </a:tcPr>
                </a:tc>
                <a:tc>
                  <a:txBody>
                    <a:bodyPr/>
                    <a:lstStyle/>
                    <a:p>
                      <a:pPr algn="ctr"/>
                      <a:r>
                        <a:rPr lang="zh-CN" altLang="en-US" dirty="0" smtClean="0">
                          <a:solidFill>
                            <a:schemeClr val="accent1"/>
                          </a:solidFill>
                          <a:latin typeface="微软雅黑" pitchFamily="34" charset="-122"/>
                          <a:ea typeface="微软雅黑" pitchFamily="34" charset="-122"/>
                        </a:rPr>
                        <a:t>近期重点研究方向</a:t>
                      </a:r>
                      <a:endParaRPr lang="zh-CN" altLang="en-US" dirty="0">
                        <a:solidFill>
                          <a:schemeClr val="accent1"/>
                        </a:solidFill>
                        <a:latin typeface="微软雅黑" pitchFamily="34" charset="-122"/>
                        <a:ea typeface="微软雅黑" pitchFamily="34" charset="-122"/>
                      </a:endParaRPr>
                    </a:p>
                  </a:txBody>
                  <a:tcPr marL="84406" marR="84406" anchor="ctr">
                    <a:solidFill>
                      <a:srgbClr val="0066FF"/>
                    </a:solidFill>
                  </a:tcPr>
                </a:tc>
                <a:tc>
                  <a:txBody>
                    <a:bodyPr/>
                    <a:lstStyle/>
                    <a:p>
                      <a:pPr algn="ctr"/>
                      <a:r>
                        <a:rPr lang="zh-CN" altLang="en-US" dirty="0" smtClean="0">
                          <a:solidFill>
                            <a:schemeClr val="accent1"/>
                          </a:solidFill>
                          <a:latin typeface="微软雅黑" pitchFamily="34" charset="-122"/>
                          <a:ea typeface="微软雅黑" pitchFamily="34" charset="-122"/>
                        </a:rPr>
                        <a:t>中长期重点研究方向</a:t>
                      </a:r>
                      <a:endParaRPr lang="zh-CN" altLang="en-US" dirty="0">
                        <a:solidFill>
                          <a:schemeClr val="accent1"/>
                        </a:solidFill>
                        <a:latin typeface="微软雅黑" pitchFamily="34" charset="-122"/>
                        <a:ea typeface="微软雅黑" pitchFamily="34" charset="-122"/>
                      </a:endParaRPr>
                    </a:p>
                  </a:txBody>
                  <a:tcPr marL="84406" marR="84406" anchor="ctr">
                    <a:solidFill>
                      <a:srgbClr val="0066FF"/>
                    </a:solidFill>
                  </a:tcPr>
                </a:tc>
              </a:tr>
              <a:tr h="1060789">
                <a:tc>
                  <a:txBody>
                    <a:bodyPr/>
                    <a:lstStyle/>
                    <a:p>
                      <a:pPr algn="ctr"/>
                      <a:r>
                        <a:rPr lang="zh-CN" altLang="en-US" sz="1600" dirty="0" smtClean="0">
                          <a:latin typeface="微软雅黑" pitchFamily="34" charset="-122"/>
                          <a:ea typeface="微软雅黑" pitchFamily="34" charset="-122"/>
                        </a:rPr>
                        <a:t>工业生物技术</a:t>
                      </a:r>
                      <a:endParaRPr lang="zh-CN" altLang="en-US" sz="1600" b="1" dirty="0">
                        <a:latin typeface="微软雅黑" pitchFamily="34" charset="-122"/>
                        <a:ea typeface="微软雅黑" pitchFamily="34" charset="-122"/>
                      </a:endParaRPr>
                    </a:p>
                  </a:txBody>
                  <a:tcPr marL="84406" marR="84406" anchor="ctr"/>
                </a:tc>
                <a:tc>
                  <a:txBody>
                    <a:bodyPr/>
                    <a:lstStyle/>
                    <a:p>
                      <a:pPr marL="174625" marR="0" lvl="0" indent="-174625" algn="l" defTabSz="914400" rtl="0" eaLnBrk="1" fontAlgn="base" latinLnBrk="0" hangingPunct="1">
                        <a:lnSpc>
                          <a:spcPct val="100000"/>
                        </a:lnSpc>
                        <a:spcBef>
                          <a:spcPct val="0"/>
                        </a:spcBef>
                        <a:spcAft>
                          <a:spcPct val="0"/>
                        </a:spcAft>
                        <a:buClr>
                          <a:srgbClr val="0066FF"/>
                        </a:buClr>
                        <a:buSzTx/>
                        <a:buFont typeface="Wingdings" pitchFamily="2" charset="2"/>
                        <a:buChar char=""/>
                        <a:tabLst>
                          <a:tab pos="457200" algn="l"/>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微生物菌种引进与改良 </a:t>
                      </a:r>
                    </a:p>
                    <a:p>
                      <a:pPr marL="174625" marR="0" lvl="0" indent="-174625" algn="l" defTabSz="914400" rtl="0" eaLnBrk="1" fontAlgn="base" latinLnBrk="0" hangingPunct="1">
                        <a:lnSpc>
                          <a:spcPct val="100000"/>
                        </a:lnSpc>
                        <a:spcBef>
                          <a:spcPct val="0"/>
                        </a:spcBef>
                        <a:spcAft>
                          <a:spcPct val="0"/>
                        </a:spcAft>
                        <a:buClr>
                          <a:srgbClr val="0066FF"/>
                        </a:buClr>
                        <a:buSzTx/>
                        <a:buFont typeface="Wingdings" pitchFamily="2" charset="2"/>
                        <a:buChar char=""/>
                        <a:tabLst>
                          <a:tab pos="457200" algn="l"/>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搭建生物催化</a:t>
                      </a:r>
                      <a:r>
                        <a:rPr kumimoji="0" lang="en-US"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a:t>
                      </a: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转化平台 </a:t>
                      </a:r>
                    </a:p>
                    <a:p>
                      <a:pPr marL="174625" marR="0" lvl="0" indent="-174625" algn="l" defTabSz="914400" rtl="0" eaLnBrk="1" fontAlgn="base" latinLnBrk="0" hangingPunct="1">
                        <a:lnSpc>
                          <a:spcPct val="100000"/>
                        </a:lnSpc>
                        <a:spcBef>
                          <a:spcPct val="0"/>
                        </a:spcBef>
                        <a:spcAft>
                          <a:spcPct val="0"/>
                        </a:spcAft>
                        <a:buClr>
                          <a:srgbClr val="0066FF"/>
                        </a:buClr>
                        <a:buSzTx/>
                        <a:buFont typeface="Wingdings" pitchFamily="2" charset="2"/>
                        <a:buChar char=""/>
                        <a:tabLst>
                          <a:tab pos="457200" algn="l"/>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功能产物分离技术 </a:t>
                      </a:r>
                    </a:p>
                    <a:p>
                      <a:pPr marL="174625" marR="0" lvl="0" indent="-174625" algn="l" defTabSz="914400" rtl="0" eaLnBrk="1" fontAlgn="base" latinLnBrk="0" hangingPunct="1">
                        <a:lnSpc>
                          <a:spcPct val="100000"/>
                        </a:lnSpc>
                        <a:spcBef>
                          <a:spcPct val="0"/>
                        </a:spcBef>
                        <a:spcAft>
                          <a:spcPct val="0"/>
                        </a:spcAft>
                        <a:buClr>
                          <a:srgbClr val="0066FF"/>
                        </a:buClr>
                        <a:buSzTx/>
                        <a:buFont typeface="Wingdings" pitchFamily="2" charset="2"/>
                        <a:buChar char=""/>
                        <a:tabLst>
                          <a:tab pos="457200" algn="l"/>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纤维素糖平台 </a:t>
                      </a:r>
                    </a:p>
                  </a:txBody>
                  <a:tcPr marL="107950" marR="9525" anchor="ctr" horzOverflow="overflow"/>
                </a:tc>
                <a:tc>
                  <a:txBody>
                    <a:bodyPr/>
                    <a:lstStyle/>
                    <a:p>
                      <a:pPr marL="174625" marR="0" lvl="0" indent="-174625" algn="l" defTabSz="914400" rtl="0" eaLnBrk="1" fontAlgn="base" latinLnBrk="0" hangingPunct="1">
                        <a:lnSpc>
                          <a:spcPct val="100000"/>
                        </a:lnSpc>
                        <a:spcBef>
                          <a:spcPct val="0"/>
                        </a:spcBef>
                        <a:spcAft>
                          <a:spcPct val="0"/>
                        </a:spcAft>
                        <a:buClr>
                          <a:srgbClr val="0066FF"/>
                        </a:buClr>
                        <a:buSzTx/>
                        <a:buFont typeface="Wingdings" pitchFamily="2" charset="2"/>
                        <a:buChar char=""/>
                        <a:tabLst>
                          <a:tab pos="457200" algn="l"/>
                        </a:tabLst>
                      </a:pPr>
                      <a:r>
                        <a:rPr kumimoji="0" lang="zh-CN" altLang="en-US" sz="1400" b="0" i="0" u="none" strike="noStrike" cap="none" normalizeH="0" baseline="0" smtClean="0">
                          <a:ln>
                            <a:noFill/>
                          </a:ln>
                          <a:solidFill>
                            <a:srgbClr val="0000CC"/>
                          </a:solidFill>
                          <a:effectLst/>
                          <a:latin typeface="微软雅黑" pitchFamily="34" charset="-122"/>
                          <a:ea typeface="微软雅黑" pitchFamily="34" charset="-122"/>
                          <a:sym typeface="微软雅黑" pitchFamily="34" charset="-122"/>
                        </a:rPr>
                        <a:t>新菌种开发 </a:t>
                      </a:r>
                    </a:p>
                    <a:p>
                      <a:pPr marL="174625" marR="0" lvl="0" indent="-174625" algn="l" defTabSz="914400" rtl="0" eaLnBrk="1" fontAlgn="base" latinLnBrk="0" hangingPunct="1">
                        <a:lnSpc>
                          <a:spcPct val="100000"/>
                        </a:lnSpc>
                        <a:spcBef>
                          <a:spcPct val="0"/>
                        </a:spcBef>
                        <a:spcAft>
                          <a:spcPct val="0"/>
                        </a:spcAft>
                        <a:buClr>
                          <a:srgbClr val="0066FF"/>
                        </a:buClr>
                        <a:buSzTx/>
                        <a:buFont typeface="Wingdings" pitchFamily="2" charset="2"/>
                        <a:buChar char=""/>
                        <a:tabLst>
                          <a:tab pos="457200" algn="l"/>
                        </a:tabLst>
                      </a:pPr>
                      <a:r>
                        <a:rPr kumimoji="0" lang="zh-CN" altLang="en-US" sz="1400" b="0" i="0" u="none" strike="noStrike" cap="none" normalizeH="0" baseline="0" smtClean="0">
                          <a:ln>
                            <a:noFill/>
                          </a:ln>
                          <a:solidFill>
                            <a:srgbClr val="0000CC"/>
                          </a:solidFill>
                          <a:effectLst/>
                          <a:latin typeface="微软雅黑" pitchFamily="34" charset="-122"/>
                          <a:ea typeface="微软雅黑" pitchFamily="34" charset="-122"/>
                          <a:sym typeface="微软雅黑" pitchFamily="34" charset="-122"/>
                        </a:rPr>
                        <a:t>新型微生物源功能性食品添加剂开发 </a:t>
                      </a:r>
                    </a:p>
                    <a:p>
                      <a:pPr marL="174625" marR="0" lvl="0" indent="-174625" algn="l" defTabSz="914400" rtl="0" eaLnBrk="1" fontAlgn="base" latinLnBrk="0" hangingPunct="1">
                        <a:lnSpc>
                          <a:spcPct val="100000"/>
                        </a:lnSpc>
                        <a:spcBef>
                          <a:spcPct val="0"/>
                        </a:spcBef>
                        <a:spcAft>
                          <a:spcPct val="0"/>
                        </a:spcAft>
                        <a:buClr>
                          <a:srgbClr val="0066FF"/>
                        </a:buClr>
                        <a:buSzTx/>
                        <a:buFont typeface="Wingdings" pitchFamily="2" charset="2"/>
                        <a:buChar char=""/>
                        <a:tabLst>
                          <a:tab pos="457200" algn="l"/>
                        </a:tabLst>
                      </a:pPr>
                      <a:r>
                        <a:rPr kumimoji="0" lang="zh-CN" altLang="en-US" sz="1400" b="0" i="0" u="none" strike="noStrike" cap="none" normalizeH="0" baseline="0" smtClean="0">
                          <a:ln>
                            <a:noFill/>
                          </a:ln>
                          <a:solidFill>
                            <a:srgbClr val="0000CC"/>
                          </a:solidFill>
                          <a:effectLst/>
                          <a:latin typeface="微软雅黑" pitchFamily="34" charset="-122"/>
                          <a:ea typeface="微软雅黑" pitchFamily="34" charset="-122"/>
                          <a:sym typeface="微软雅黑" pitchFamily="34" charset="-122"/>
                        </a:rPr>
                        <a:t>微藻技术平台 </a:t>
                      </a:r>
                    </a:p>
                  </a:txBody>
                  <a:tcPr anchor="ctr" horzOverflow="overflow"/>
                </a:tc>
              </a:tr>
              <a:tr h="1219200">
                <a:tc>
                  <a:txBody>
                    <a:bodyPr/>
                    <a:lstStyle/>
                    <a:p>
                      <a:pPr marL="0" marR="0" indent="0" algn="ctr" defTabSz="914304"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营养与代谢</a:t>
                      </a:r>
                      <a:endParaRPr lang="zh-CN" altLang="en-US" sz="1600" b="1" dirty="0">
                        <a:latin typeface="微软雅黑" pitchFamily="34" charset="-122"/>
                        <a:ea typeface="微软雅黑" pitchFamily="34" charset="-122"/>
                      </a:endParaRPr>
                    </a:p>
                  </a:txBody>
                  <a:tcPr marL="84406" marR="84406" anchor="ctr"/>
                </a:tc>
                <a:tc>
                  <a:txBody>
                    <a:bodyPr/>
                    <a:lstStyle/>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集团产品线营养健康经济增长点分析</a:t>
                      </a:r>
                    </a:p>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品牌食品营养解决方案</a:t>
                      </a:r>
                    </a:p>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改善贫血与控制糖尿病的产品方案</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txBody>
                  <a:tcPr marL="108000" marR="0" anchor="ctr" horzOverflow="overflow"/>
                </a:tc>
                <a:tc>
                  <a:txBody>
                    <a:bodyPr/>
                    <a:lstStyle/>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饮食结构与疾病的关系</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营养素代谢机制与量效评估</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中国人群营养需求分析与个性化营养需求研究</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defRPr/>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建立开放式的中国人群营养摄入与改善的分析系统</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txBody>
                  <a:tcPr marL="108000" marR="0" anchor="ctr" horzOverflow="overflow"/>
                </a:tc>
              </a:tr>
              <a:tr h="902377">
                <a:tc>
                  <a:txBody>
                    <a:bodyPr/>
                    <a:lstStyle/>
                    <a:p>
                      <a:pPr marL="0" marR="0" indent="0" algn="ctr" defTabSz="914304"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食品质量与安全</a:t>
                      </a:r>
                    </a:p>
                    <a:p>
                      <a:pPr algn="ctr"/>
                      <a:endParaRPr lang="zh-CN" altLang="en-US" sz="1600" b="1" dirty="0">
                        <a:latin typeface="微软雅黑" pitchFamily="34" charset="-122"/>
                        <a:ea typeface="微软雅黑" pitchFamily="34" charset="-122"/>
                      </a:endParaRPr>
                    </a:p>
                  </a:txBody>
                  <a:tcPr marL="84406" marR="84406" anchor="ctr"/>
                </a:tc>
                <a:tc>
                  <a:txBody>
                    <a:bodyPr/>
                    <a:lstStyle/>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污染物检测</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标准与法规</a:t>
                      </a:r>
                    </a:p>
                  </a:txBody>
                  <a:tcPr marL="108000" marR="0" anchor="ctr" horzOverflow="overflow"/>
                </a:tc>
                <a:tc>
                  <a:txBody>
                    <a:bodyPr/>
                    <a:lstStyle/>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质量保障</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174625"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风险评估与可追溯性</a:t>
                      </a:r>
                    </a:p>
                  </a:txBody>
                  <a:tcPr marL="108000" marR="0" anchor="ctr" horzOverflow="overflow"/>
                </a:tc>
              </a:tr>
              <a:tr h="902377">
                <a:tc>
                  <a:txBody>
                    <a:bodyPr/>
                    <a:lstStyle/>
                    <a:p>
                      <a:pPr algn="ctr"/>
                      <a:r>
                        <a:rPr lang="zh-CN" altLang="en-US" sz="1600" dirty="0" smtClean="0">
                          <a:latin typeface="微软雅黑" pitchFamily="34" charset="-122"/>
                          <a:ea typeface="微软雅黑" pitchFamily="34" charset="-122"/>
                        </a:rPr>
                        <a:t>知识管理</a:t>
                      </a:r>
                      <a:endParaRPr lang="zh-CN" altLang="en-US" sz="1600" b="1" dirty="0">
                        <a:solidFill>
                          <a:schemeClr val="tx1"/>
                        </a:solidFill>
                        <a:latin typeface="微软雅黑" pitchFamily="34" charset="-122"/>
                        <a:ea typeface="微软雅黑" pitchFamily="34" charset="-122"/>
                      </a:endParaRPr>
                    </a:p>
                  </a:txBody>
                  <a:tcPr marL="84406" marR="84406" anchor="ctr"/>
                </a:tc>
                <a:tc>
                  <a:txBody>
                    <a:bodyPr/>
                    <a:lstStyle/>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研发体系的知识输入及产出</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实践社区</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专家系统</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创意管理</a:t>
                      </a:r>
                    </a:p>
                  </a:txBody>
                  <a:tcPr marL="108000" marR="0" anchor="ctr" horzOverflow="overflow"/>
                </a:tc>
                <a:tc>
                  <a:txBody>
                    <a:bodyPr/>
                    <a:lstStyle/>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集团企业知识管理体系</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社交网络</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p>
                      <a:pPr marL="0" marR="0" lvl="0" indent="174625" algn="l" defTabSz="912813" rtl="0" eaLnBrk="1" fontAlgn="base" latinLnBrk="0" hangingPunct="1">
                        <a:lnSpc>
                          <a:spcPct val="100000"/>
                        </a:lnSpc>
                        <a:spcBef>
                          <a:spcPct val="0"/>
                        </a:spcBef>
                        <a:spcAft>
                          <a:spcPct val="0"/>
                        </a:spcAft>
                        <a:buClr>
                          <a:srgbClr val="0066FF"/>
                        </a:buClr>
                        <a:buSzTx/>
                        <a:buFont typeface="Wingdings" pitchFamily="2" charset="2"/>
                        <a:buChar char="n"/>
                        <a:tabLst/>
                      </a:pPr>
                      <a:r>
                        <a:rPr kumimoji="0" lang="zh-CN" altLang="en-US"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rPr>
                        <a:t>信息技术工具</a:t>
                      </a:r>
                      <a:endParaRPr kumimoji="0" lang="en-US" altLang="zh-CN" sz="1400" b="0" i="0" u="none" strike="noStrike" cap="none" normalizeH="0" baseline="0" dirty="0" smtClean="0">
                        <a:ln>
                          <a:noFill/>
                        </a:ln>
                        <a:solidFill>
                          <a:srgbClr val="0000CC"/>
                        </a:solidFill>
                        <a:effectLst/>
                        <a:latin typeface="微软雅黑" pitchFamily="34" charset="-122"/>
                        <a:ea typeface="微软雅黑" pitchFamily="34" charset="-122"/>
                        <a:sym typeface="微软雅黑" pitchFamily="34" charset="-122"/>
                      </a:endParaRPr>
                    </a:p>
                  </a:txBody>
                  <a:tcPr marL="108000" marR="0" anchor="ctr" horzOverflow="overflow"/>
                </a:tc>
              </a:tr>
            </a:tbl>
          </a:graphicData>
        </a:graphic>
      </p:graphicFrame>
      <p:pic>
        <p:nvPicPr>
          <p:cNvPr id="6" name="Picture 2" descr="http://cofconhri.com/Skins/Images/index_r7_c1.jpg"/>
          <p:cNvPicPr>
            <a:picLocks noChangeAspect="1" noChangeArrowheads="1"/>
          </p:cNvPicPr>
          <p:nvPr/>
        </p:nvPicPr>
        <p:blipFill>
          <a:blip r:embed="rId4" cstate="print"/>
          <a:srcRect/>
          <a:stretch>
            <a:fillRect/>
          </a:stretch>
        </p:blipFill>
        <p:spPr bwMode="auto">
          <a:xfrm>
            <a:off x="457200" y="1828800"/>
            <a:ext cx="1235075" cy="1014413"/>
          </a:xfrm>
          <a:prstGeom prst="rect">
            <a:avLst/>
          </a:prstGeom>
          <a:ln>
            <a:noFill/>
          </a:ln>
          <a:effectLst>
            <a:outerShdw blurRad="292100" dist="139700" dir="2700000" algn="tl" rotWithShape="0">
              <a:srgbClr val="333333">
                <a:alpha val="65000"/>
              </a:srgbClr>
            </a:outerShdw>
          </a:effectLst>
        </p:spPr>
      </p:pic>
      <p:pic>
        <p:nvPicPr>
          <p:cNvPr id="7127042" name="Picture 2" descr="http://cofconhri.com/Skins/Images/index_r7_c3.jpg"/>
          <p:cNvPicPr>
            <a:picLocks noChangeAspect="1" noChangeArrowheads="1"/>
          </p:cNvPicPr>
          <p:nvPr/>
        </p:nvPicPr>
        <p:blipFill>
          <a:blip r:embed="rId5" cstate="print"/>
          <a:srcRect/>
          <a:stretch>
            <a:fillRect/>
          </a:stretch>
        </p:blipFill>
        <p:spPr bwMode="auto">
          <a:xfrm>
            <a:off x="473075" y="4335463"/>
            <a:ext cx="1203325" cy="928687"/>
          </a:xfrm>
          <a:prstGeom prst="rect">
            <a:avLst/>
          </a:prstGeom>
          <a:ln>
            <a:noFill/>
          </a:ln>
          <a:effectLst>
            <a:outerShdw blurRad="292100" dist="139700" dir="2700000" algn="tl" rotWithShape="0">
              <a:srgbClr val="333333">
                <a:alpha val="65000"/>
              </a:srgbClr>
            </a:outerShdw>
          </a:effectLst>
        </p:spPr>
      </p:pic>
      <p:pic>
        <p:nvPicPr>
          <p:cNvPr id="7127044" name="Picture 4" descr="http://cofconhri.com/Skins/Images/index_r7_c4.jpg">
            <a:hlinkClick r:id="rId6"/>
          </p:cNvPr>
          <p:cNvPicPr>
            <a:picLocks noChangeAspect="1" noChangeArrowheads="1"/>
          </p:cNvPicPr>
          <p:nvPr/>
        </p:nvPicPr>
        <p:blipFill>
          <a:blip r:embed="rId7" cstate="print"/>
          <a:srcRect/>
          <a:stretch>
            <a:fillRect/>
          </a:stretch>
        </p:blipFill>
        <p:spPr bwMode="auto">
          <a:xfrm>
            <a:off x="460375" y="5356225"/>
            <a:ext cx="1203325" cy="1098550"/>
          </a:xfrm>
          <a:prstGeom prst="rect">
            <a:avLst/>
          </a:prstGeom>
          <a:ln>
            <a:noFill/>
          </a:ln>
          <a:effectLst>
            <a:outerShdw blurRad="292100" dist="139700" dir="2700000" algn="tl" rotWithShape="0">
              <a:srgbClr val="333333">
                <a:alpha val="65000"/>
              </a:srgbClr>
            </a:outerShdw>
          </a:effectLst>
        </p:spPr>
      </p:pic>
      <p:pic>
        <p:nvPicPr>
          <p:cNvPr id="7127046" name="Picture 6" descr="http://cofconhri.com/Skins/Images/index_r7_c2.jpg">
            <a:hlinkClick r:id="rId8"/>
          </p:cNvPr>
          <p:cNvPicPr>
            <a:picLocks noChangeAspect="1" noChangeArrowheads="1"/>
          </p:cNvPicPr>
          <p:nvPr/>
        </p:nvPicPr>
        <p:blipFill>
          <a:blip r:embed="rId9" cstate="print"/>
          <a:srcRect/>
          <a:stretch>
            <a:fillRect/>
          </a:stretch>
        </p:blipFill>
        <p:spPr bwMode="auto">
          <a:xfrm>
            <a:off x="473075" y="3021013"/>
            <a:ext cx="1181100" cy="1165225"/>
          </a:xfrm>
          <a:prstGeom prst="rect">
            <a:avLst/>
          </a:prstGeom>
          <a:ln>
            <a:noFill/>
          </a:ln>
          <a:effectLst>
            <a:outerShdw blurRad="190500" algn="tl" rotWithShape="0">
              <a:srgbClr val="000000">
                <a:alpha val="70000"/>
              </a:srgbClr>
            </a:outerShdw>
          </a:effectLst>
        </p:spPr>
      </p:pic>
      <p:sp>
        <p:nvSpPr>
          <p:cNvPr id="10"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a:solidFill>
                  <a:srgbClr val="0070C0"/>
                </a:solidFill>
                <a:latin typeface="Arial" pitchFamily="34" charset="0"/>
                <a:ea typeface="黑体" pitchFamily="2" charset="-122"/>
              </a:rPr>
              <a:t>研究院简介</a:t>
            </a:r>
          </a:p>
        </p:txBody>
      </p:sp>
      <p:sp>
        <p:nvSpPr>
          <p:cNvPr id="8"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9"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smtClean="0">
                <a:solidFill>
                  <a:srgbClr val="0070C0"/>
                </a:solidFill>
                <a:latin typeface="Arial" pitchFamily="34" charset="0"/>
                <a:ea typeface="黑体" pitchFamily="2" charset="-122"/>
              </a:rPr>
              <a:t>研究院简介</a:t>
            </a:r>
          </a:p>
        </p:txBody>
      </p:sp>
      <p:sp>
        <p:nvSpPr>
          <p:cNvPr id="11" name="Rectangle 132"/>
          <p:cNvSpPr>
            <a:spLocks noChangeArrowheads="1"/>
          </p:cNvSpPr>
          <p:nvPr>
            <p:custDataLst>
              <p:tags r:id="rId1"/>
            </p:custDataLst>
          </p:nvPr>
        </p:nvSpPr>
        <p:spPr bwMode="gray">
          <a:xfrm>
            <a:off x="533400" y="1828800"/>
            <a:ext cx="4419600" cy="430213"/>
          </a:xfrm>
          <a:prstGeom prst="rect">
            <a:avLst/>
          </a:prstGeom>
          <a:solidFill>
            <a:schemeClr val="accent1"/>
          </a:solidFill>
          <a:ln w="9525" algn="ctr">
            <a:noFill/>
            <a:miter lim="800000"/>
            <a:headEnd type="none" w="lg" len="lg"/>
            <a:tailEnd type="none" w="lg" len="lg"/>
          </a:ln>
          <a:effectLst>
            <a:outerShdw dist="25400" dir="5400000" algn="ctr" rotWithShape="0">
              <a:schemeClr val="tx2"/>
            </a:outerShdw>
          </a:effectLst>
        </p:spPr>
        <p:txBody>
          <a:bodyPr lIns="91431" tIns="91431" rIns="91431" bIns="91431" anchor="b">
            <a:spAutoFit/>
          </a:bodyPr>
          <a:lstStyle/>
          <a:p>
            <a:pPr algn="ctr">
              <a:defRPr/>
            </a:pPr>
            <a:r>
              <a:rPr lang="zh-CN" altLang="en-US" sz="1600" b="1" dirty="0">
                <a:solidFill>
                  <a:srgbClr val="0000FF"/>
                </a:solidFill>
                <a:latin typeface="微软雅黑" pitchFamily="34" charset="-122"/>
                <a:ea typeface="微软雅黑" pitchFamily="34" charset="-122"/>
                <a:cs typeface="Arial" charset="0"/>
              </a:rPr>
              <a:t>人才发展规划</a:t>
            </a:r>
          </a:p>
        </p:txBody>
      </p:sp>
      <p:sp>
        <p:nvSpPr>
          <p:cNvPr id="39940" name="AutoShape 133"/>
          <p:cNvSpPr>
            <a:spLocks noChangeArrowheads="1"/>
          </p:cNvSpPr>
          <p:nvPr>
            <p:custDataLst>
              <p:tags r:id="rId2"/>
            </p:custDataLst>
          </p:nvPr>
        </p:nvSpPr>
        <p:spPr bwMode="gray">
          <a:xfrm>
            <a:off x="1023938" y="2933700"/>
            <a:ext cx="3505200" cy="495300"/>
          </a:xfrm>
          <a:prstGeom prst="triangle">
            <a:avLst>
              <a:gd name="adj" fmla="val 50000"/>
            </a:avLst>
          </a:prstGeom>
          <a:solidFill>
            <a:schemeClr val="accent2">
              <a:lumMod val="75000"/>
            </a:schemeClr>
          </a:solidFill>
          <a:ln w="9525" algn="ctr">
            <a:noFill/>
            <a:miter lim="800000"/>
            <a:headEnd/>
            <a:tailEnd/>
          </a:ln>
        </p:spPr>
        <p:txBody>
          <a:bodyPr wrap="none" lIns="91431" tIns="45716" rIns="91431" bIns="45716" anchor="ctr"/>
          <a:lstStyle/>
          <a:p>
            <a:endParaRPr lang="en-AU" altLang="zh-CN">
              <a:latin typeface="黑体" pitchFamily="2" charset="-122"/>
              <a:ea typeface="黑体" pitchFamily="2" charset="-122"/>
              <a:cs typeface="Arial" charset="0"/>
            </a:endParaRPr>
          </a:p>
        </p:txBody>
      </p:sp>
      <p:sp>
        <p:nvSpPr>
          <p:cNvPr id="39941" name="矩形 35"/>
          <p:cNvSpPr>
            <a:spLocks noChangeArrowheads="1"/>
          </p:cNvSpPr>
          <p:nvPr>
            <p:custDataLst>
              <p:tags r:id="rId3"/>
            </p:custDataLst>
          </p:nvPr>
        </p:nvSpPr>
        <p:spPr bwMode="auto">
          <a:xfrm>
            <a:off x="2079625" y="2465387"/>
            <a:ext cx="1316038" cy="430213"/>
          </a:xfrm>
          <a:prstGeom prst="rect">
            <a:avLst/>
          </a:prstGeom>
          <a:solidFill>
            <a:schemeClr val="accent2">
              <a:lumMod val="75000"/>
            </a:schemeClr>
          </a:solidFill>
          <a:ln w="9525" algn="ctr">
            <a:solidFill>
              <a:schemeClr val="tx2"/>
            </a:solidFill>
            <a:round/>
            <a:headEnd/>
            <a:tailEnd/>
          </a:ln>
        </p:spPr>
        <p:txBody>
          <a:bodyPr lIns="91431" tIns="91431" rIns="91431" bIns="91431" anchor="ctr">
            <a:spAutoFit/>
          </a:bodyPr>
          <a:lstStyle/>
          <a:p>
            <a:pPr algn="ctr">
              <a:buClr>
                <a:srgbClr val="FF0000"/>
              </a:buClr>
            </a:pPr>
            <a:r>
              <a:rPr lang="zh-CN" altLang="en-US" sz="1600" dirty="0">
                <a:solidFill>
                  <a:schemeClr val="accent1"/>
                </a:solidFill>
                <a:latin typeface="黑体" pitchFamily="2" charset="-122"/>
                <a:ea typeface="黑体" pitchFamily="2" charset="-122"/>
                <a:cs typeface="Arial" charset="0"/>
              </a:rPr>
              <a:t>研发战略</a:t>
            </a:r>
          </a:p>
        </p:txBody>
      </p:sp>
      <p:sp>
        <p:nvSpPr>
          <p:cNvPr id="14" name="Rectangle 139"/>
          <p:cNvSpPr>
            <a:spLocks noChangeArrowheads="1"/>
          </p:cNvSpPr>
          <p:nvPr>
            <p:custDataLst>
              <p:tags r:id="rId4"/>
            </p:custDataLst>
          </p:nvPr>
        </p:nvSpPr>
        <p:spPr bwMode="gray">
          <a:xfrm>
            <a:off x="5410200" y="1828800"/>
            <a:ext cx="3276600" cy="430213"/>
          </a:xfrm>
          <a:prstGeom prst="rect">
            <a:avLst/>
          </a:prstGeom>
          <a:solidFill>
            <a:schemeClr val="accent1"/>
          </a:solidFill>
          <a:ln w="9525" algn="ctr">
            <a:noFill/>
            <a:miter lim="800000"/>
            <a:headEnd type="none" w="lg" len="lg"/>
            <a:tailEnd type="none" w="lg" len="lg"/>
          </a:ln>
          <a:effectLst>
            <a:outerShdw dist="25400" dir="5400000" algn="ctr" rotWithShape="0">
              <a:schemeClr val="tx2"/>
            </a:outerShdw>
          </a:effectLst>
        </p:spPr>
        <p:txBody>
          <a:bodyPr lIns="91431" tIns="91431" rIns="91431" bIns="91431" anchor="b">
            <a:spAutoFit/>
          </a:bodyPr>
          <a:lstStyle/>
          <a:p>
            <a:pPr algn="ctr">
              <a:defRPr/>
            </a:pPr>
            <a:r>
              <a:rPr lang="zh-CN" altLang="en-US" sz="1600" b="1" dirty="0">
                <a:solidFill>
                  <a:srgbClr val="0000FF"/>
                </a:solidFill>
                <a:latin typeface="微软雅黑" pitchFamily="34" charset="-122"/>
                <a:ea typeface="微软雅黑" pitchFamily="34" charset="-122"/>
                <a:cs typeface="Arial" charset="0"/>
              </a:rPr>
              <a:t>团队梯队规划</a:t>
            </a:r>
          </a:p>
        </p:txBody>
      </p:sp>
      <p:sp>
        <p:nvSpPr>
          <p:cNvPr id="39943" name="AutoShape 141"/>
          <p:cNvSpPr>
            <a:spLocks noChangeArrowheads="1"/>
          </p:cNvSpPr>
          <p:nvPr/>
        </p:nvSpPr>
        <p:spPr bwMode="gray">
          <a:xfrm rot="5400000">
            <a:off x="4210844" y="4664868"/>
            <a:ext cx="3214687" cy="266700"/>
          </a:xfrm>
          <a:prstGeom prst="triangle">
            <a:avLst>
              <a:gd name="adj" fmla="val 50000"/>
            </a:avLst>
          </a:prstGeom>
          <a:solidFill>
            <a:srgbClr val="FFC000"/>
          </a:solidFill>
          <a:ln w="9525" algn="ctr">
            <a:solidFill>
              <a:srgbClr val="B2B2B2"/>
            </a:solidFill>
            <a:miter lim="800000"/>
            <a:headEnd/>
            <a:tailEnd/>
          </a:ln>
        </p:spPr>
        <p:txBody>
          <a:bodyPr wrap="none" lIns="91431" tIns="45716" rIns="91431" bIns="45716" anchor="ctr"/>
          <a:lstStyle/>
          <a:p>
            <a:endParaRPr lang="en-AU" altLang="zh-CN">
              <a:latin typeface="黑体" pitchFamily="2" charset="-122"/>
              <a:ea typeface="黑体" pitchFamily="2" charset="-122"/>
              <a:cs typeface="Arial" charset="0"/>
            </a:endParaRPr>
          </a:p>
        </p:txBody>
      </p:sp>
      <p:sp>
        <p:nvSpPr>
          <p:cNvPr id="39944" name="AutoShape 142"/>
          <p:cNvSpPr>
            <a:spLocks noChangeArrowheads="1"/>
          </p:cNvSpPr>
          <p:nvPr/>
        </p:nvSpPr>
        <p:spPr bwMode="auto">
          <a:xfrm>
            <a:off x="5715000" y="3200400"/>
            <a:ext cx="2736850" cy="3209925"/>
          </a:xfrm>
          <a:prstGeom prst="flowChartExtract">
            <a:avLst/>
          </a:prstGeom>
          <a:solidFill>
            <a:schemeClr val="accent2">
              <a:lumMod val="75000"/>
            </a:schemeClr>
          </a:solidFill>
          <a:ln w="19050" algn="ctr">
            <a:solidFill>
              <a:schemeClr val="bg2"/>
            </a:solidFill>
            <a:miter lim="800000"/>
            <a:headEnd type="none" w="lg" len="lg"/>
            <a:tailEnd type="none" w="lg" len="lg"/>
          </a:ln>
        </p:spPr>
        <p:txBody>
          <a:bodyPr wrap="none" lIns="91431" tIns="91431" rIns="91431" bIns="91431" anchor="ctr"/>
          <a:lstStyle/>
          <a:p>
            <a:endParaRPr lang="zh-CN" altLang="zh-CN">
              <a:solidFill>
                <a:schemeClr val="bg1"/>
              </a:solidFill>
              <a:latin typeface="微软雅黑" pitchFamily="34" charset="-122"/>
              <a:ea typeface="微软雅黑" pitchFamily="34" charset="-122"/>
              <a:cs typeface="Arial" charset="0"/>
            </a:endParaRPr>
          </a:p>
        </p:txBody>
      </p:sp>
      <p:sp>
        <p:nvSpPr>
          <p:cNvPr id="39945" name="Line 143"/>
          <p:cNvSpPr>
            <a:spLocks noChangeShapeType="1"/>
          </p:cNvSpPr>
          <p:nvPr/>
        </p:nvSpPr>
        <p:spPr bwMode="auto">
          <a:xfrm>
            <a:off x="6629400" y="4254499"/>
            <a:ext cx="885825" cy="1587"/>
          </a:xfrm>
          <a:prstGeom prst="line">
            <a:avLst/>
          </a:prstGeom>
          <a:noFill/>
          <a:ln w="38100">
            <a:solidFill>
              <a:schemeClr val="bg1"/>
            </a:solidFill>
            <a:prstDash val="sysDot"/>
            <a:round/>
            <a:headEnd type="none" w="lg" len="lg"/>
            <a:tailEnd type="none" w="lg" len="lg"/>
          </a:ln>
        </p:spPr>
        <p:txBody>
          <a:bodyPr wrap="none" lIns="91431" tIns="91431" rIns="91431" bIns="91431" anchor="ctr"/>
          <a:lstStyle/>
          <a:p>
            <a:endParaRPr lang="zh-CN" altLang="en-US"/>
          </a:p>
        </p:txBody>
      </p:sp>
      <p:sp>
        <p:nvSpPr>
          <p:cNvPr id="39946" name="Line 144"/>
          <p:cNvSpPr>
            <a:spLocks noChangeShapeType="1"/>
          </p:cNvSpPr>
          <p:nvPr/>
        </p:nvSpPr>
        <p:spPr bwMode="auto">
          <a:xfrm>
            <a:off x="6291263" y="5256211"/>
            <a:ext cx="1816100" cy="1588"/>
          </a:xfrm>
          <a:prstGeom prst="line">
            <a:avLst/>
          </a:prstGeom>
          <a:noFill/>
          <a:ln w="38100">
            <a:solidFill>
              <a:schemeClr val="bg1"/>
            </a:solidFill>
            <a:prstDash val="sysDot"/>
            <a:round/>
            <a:headEnd type="none" w="lg" len="lg"/>
            <a:tailEnd type="none" w="lg" len="lg"/>
          </a:ln>
        </p:spPr>
        <p:txBody>
          <a:bodyPr wrap="none" lIns="91431" tIns="91431" rIns="91431" bIns="91431" anchor="ctr"/>
          <a:lstStyle/>
          <a:p>
            <a:endParaRPr lang="zh-CN" altLang="en-US"/>
          </a:p>
        </p:txBody>
      </p:sp>
      <p:sp>
        <p:nvSpPr>
          <p:cNvPr id="39947" name="Rectangle 145"/>
          <p:cNvSpPr>
            <a:spLocks noChangeArrowheads="1"/>
          </p:cNvSpPr>
          <p:nvPr/>
        </p:nvSpPr>
        <p:spPr bwMode="auto">
          <a:xfrm>
            <a:off x="6731000" y="3705224"/>
            <a:ext cx="698500" cy="492125"/>
          </a:xfrm>
          <a:prstGeom prst="rect">
            <a:avLst/>
          </a:prstGeom>
          <a:noFill/>
          <a:ln w="9525">
            <a:noFill/>
            <a:miter lim="800000"/>
            <a:headEnd/>
            <a:tailEnd/>
          </a:ln>
        </p:spPr>
        <p:txBody>
          <a:bodyPr lIns="0" tIns="0" rIns="0" bIns="0" anchorCtr="1">
            <a:spAutoFit/>
          </a:bodyPr>
          <a:lstStyle/>
          <a:p>
            <a:pPr algn="ctr" defTabSz="785813" eaLnBrk="0" hangingPunct="0"/>
            <a:r>
              <a:rPr lang="zh-CN" altLang="en-US" sz="1600" dirty="0">
                <a:solidFill>
                  <a:schemeClr val="accent1"/>
                </a:solidFill>
                <a:latin typeface="微软雅黑" pitchFamily="34" charset="-122"/>
                <a:ea typeface="微软雅黑" pitchFamily="34" charset="-122"/>
                <a:cs typeface="Arial" charset="0"/>
              </a:rPr>
              <a:t>首席</a:t>
            </a:r>
          </a:p>
          <a:p>
            <a:pPr algn="ctr" defTabSz="785813" eaLnBrk="0" hangingPunct="0"/>
            <a:r>
              <a:rPr lang="zh-CN" altLang="en-US" sz="1600" dirty="0">
                <a:solidFill>
                  <a:schemeClr val="accent1"/>
                </a:solidFill>
                <a:latin typeface="微软雅黑" pitchFamily="34" charset="-122"/>
                <a:ea typeface="微软雅黑" pitchFamily="34" charset="-122"/>
                <a:cs typeface="Arial" charset="0"/>
              </a:rPr>
              <a:t>科学家</a:t>
            </a:r>
          </a:p>
        </p:txBody>
      </p:sp>
      <p:sp>
        <p:nvSpPr>
          <p:cNvPr id="39948" name="Rectangle 146"/>
          <p:cNvSpPr>
            <a:spLocks noChangeArrowheads="1"/>
          </p:cNvSpPr>
          <p:nvPr/>
        </p:nvSpPr>
        <p:spPr bwMode="auto">
          <a:xfrm>
            <a:off x="6394450" y="4471986"/>
            <a:ext cx="1373188" cy="652463"/>
          </a:xfrm>
          <a:prstGeom prst="rect">
            <a:avLst/>
          </a:prstGeom>
          <a:noFill/>
          <a:ln w="9525">
            <a:noFill/>
            <a:miter lim="800000"/>
            <a:headEnd/>
            <a:tailEnd/>
          </a:ln>
        </p:spPr>
        <p:txBody>
          <a:bodyPr lIns="0" tIns="0" rIns="0" bIns="0" anchorCtr="1">
            <a:spAutoFit/>
          </a:bodyPr>
          <a:lstStyle/>
          <a:p>
            <a:pPr algn="ctr" defTabSz="785813" eaLnBrk="0" hangingPunct="0">
              <a:spcBef>
                <a:spcPct val="20000"/>
              </a:spcBef>
            </a:pPr>
            <a:r>
              <a:rPr lang="zh-CN" altLang="en-US" sz="1600">
                <a:solidFill>
                  <a:schemeClr val="accent1"/>
                </a:solidFill>
                <a:latin typeface="微软雅黑" pitchFamily="34" charset="-122"/>
                <a:ea typeface="微软雅黑" pitchFamily="34" charset="-122"/>
                <a:cs typeface="Arial" charset="0"/>
              </a:rPr>
              <a:t>高级</a:t>
            </a:r>
          </a:p>
          <a:p>
            <a:pPr algn="ctr" defTabSz="785813" eaLnBrk="0" hangingPunct="0">
              <a:spcBef>
                <a:spcPct val="20000"/>
              </a:spcBef>
            </a:pPr>
            <a:r>
              <a:rPr lang="en-US" altLang="zh-CN" sz="1200">
                <a:solidFill>
                  <a:schemeClr val="accent1"/>
                </a:solidFill>
                <a:latin typeface="微软雅黑" pitchFamily="34" charset="-122"/>
                <a:ea typeface="微软雅黑" pitchFamily="34" charset="-122"/>
                <a:cs typeface="Arial" charset="0"/>
              </a:rPr>
              <a:t>(</a:t>
            </a:r>
            <a:r>
              <a:rPr lang="zh-CN" altLang="en-US" sz="1200">
                <a:solidFill>
                  <a:schemeClr val="accent1"/>
                </a:solidFill>
                <a:latin typeface="微软雅黑" pitchFamily="34" charset="-122"/>
                <a:ea typeface="微软雅黑" pitchFamily="34" charset="-122"/>
                <a:cs typeface="Arial" charset="0"/>
              </a:rPr>
              <a:t>高级技术专家和资深研发经理</a:t>
            </a:r>
            <a:r>
              <a:rPr lang="en-US" altLang="zh-CN" sz="1200">
                <a:solidFill>
                  <a:schemeClr val="accent1"/>
                </a:solidFill>
                <a:latin typeface="微软雅黑" pitchFamily="34" charset="-122"/>
                <a:ea typeface="微软雅黑" pitchFamily="34" charset="-122"/>
                <a:cs typeface="Arial" charset="0"/>
              </a:rPr>
              <a:t>)</a:t>
            </a:r>
          </a:p>
        </p:txBody>
      </p:sp>
      <p:sp>
        <p:nvSpPr>
          <p:cNvPr id="39949" name="Rectangle 147"/>
          <p:cNvSpPr>
            <a:spLocks noChangeArrowheads="1"/>
          </p:cNvSpPr>
          <p:nvPr/>
        </p:nvSpPr>
        <p:spPr bwMode="auto">
          <a:xfrm>
            <a:off x="6219825" y="5518149"/>
            <a:ext cx="1743075" cy="468312"/>
          </a:xfrm>
          <a:prstGeom prst="rect">
            <a:avLst/>
          </a:prstGeom>
          <a:noFill/>
          <a:ln w="9525">
            <a:noFill/>
            <a:miter lim="800000"/>
            <a:headEnd/>
            <a:tailEnd/>
          </a:ln>
        </p:spPr>
        <p:txBody>
          <a:bodyPr lIns="0" tIns="0" rIns="0" bIns="0" anchorCtr="1">
            <a:spAutoFit/>
          </a:bodyPr>
          <a:lstStyle/>
          <a:p>
            <a:pPr algn="ctr" defTabSz="785813" eaLnBrk="0" hangingPunct="0">
              <a:spcBef>
                <a:spcPct val="20000"/>
              </a:spcBef>
            </a:pPr>
            <a:r>
              <a:rPr lang="zh-CN" altLang="en-US" sz="1600">
                <a:solidFill>
                  <a:schemeClr val="accent1"/>
                </a:solidFill>
                <a:latin typeface="微软雅黑" pitchFamily="34" charset="-122"/>
                <a:ea typeface="微软雅黑" pitchFamily="34" charset="-122"/>
                <a:cs typeface="Arial" charset="0"/>
              </a:rPr>
              <a:t>初级与中级</a:t>
            </a:r>
          </a:p>
          <a:p>
            <a:pPr algn="ctr" defTabSz="785813" eaLnBrk="0" hangingPunct="0">
              <a:spcBef>
                <a:spcPct val="20000"/>
              </a:spcBef>
            </a:pPr>
            <a:r>
              <a:rPr lang="zh-CN" altLang="en-US" sz="1200">
                <a:solidFill>
                  <a:schemeClr val="accent1"/>
                </a:solidFill>
                <a:latin typeface="微软雅黑" pitchFamily="34" charset="-122"/>
                <a:ea typeface="微软雅黑" pitchFamily="34" charset="-122"/>
                <a:cs typeface="Arial" charset="0"/>
              </a:rPr>
              <a:t>（研发经理、研发专员）</a:t>
            </a:r>
          </a:p>
        </p:txBody>
      </p:sp>
      <p:graphicFrame>
        <p:nvGraphicFramePr>
          <p:cNvPr id="24" name="表格 23"/>
          <p:cNvGraphicFramePr>
            <a:graphicFrameLocks noGrp="1"/>
          </p:cNvGraphicFramePr>
          <p:nvPr/>
        </p:nvGraphicFramePr>
        <p:xfrm>
          <a:off x="457200" y="3494086"/>
          <a:ext cx="5029200" cy="3059114"/>
        </p:xfrm>
        <a:graphic>
          <a:graphicData uri="http://schemas.openxmlformats.org/drawingml/2006/table">
            <a:tbl>
              <a:tblPr firstRow="1">
                <a:tableStyleId>{0E3FDE45-AF77-4B5C-9715-49D594BDF05E}</a:tableStyleId>
              </a:tblPr>
              <a:tblGrid>
                <a:gridCol w="282575"/>
                <a:gridCol w="1187450"/>
                <a:gridCol w="415925"/>
                <a:gridCol w="628650"/>
                <a:gridCol w="628650"/>
                <a:gridCol w="628650"/>
                <a:gridCol w="628650"/>
                <a:gridCol w="628650"/>
              </a:tblGrid>
              <a:tr h="5921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序号</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研发中心</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合计</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首席科学家</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高级技术专家</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资深研发经理</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研发</a:t>
                      </a:r>
                      <a:endParaRPr kumimoji="0" lang="en-US" altLang="zh-CN" sz="1400" b="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经理</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研发</a:t>
                      </a:r>
                      <a:endParaRPr kumimoji="0" lang="en-US" altLang="zh-CN" sz="1400" b="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u="none" strike="noStrike" cap="none" normalizeH="0" baseline="0" dirty="0" smtClean="0">
                          <a:ln>
                            <a:noFill/>
                          </a:ln>
                          <a:solidFill>
                            <a:schemeClr val="tx1"/>
                          </a:solidFill>
                          <a:effectLst/>
                          <a:latin typeface="微软雅黑" pitchFamily="34" charset="-122"/>
                          <a:ea typeface="微软雅黑" pitchFamily="34" charset="-122"/>
                        </a:rPr>
                        <a:t>专员</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219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dirty="0" smtClean="0">
                          <a:ln>
                            <a:noFill/>
                          </a:ln>
                          <a:solidFill>
                            <a:schemeClr val="tx1"/>
                          </a:solidFill>
                          <a:effectLst/>
                          <a:latin typeface="微软雅黑" pitchFamily="34" charset="-122"/>
                          <a:ea typeface="微软雅黑" pitchFamily="34" charset="-122"/>
                        </a:rPr>
                        <a:t>加工应用技术</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45</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2</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4</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8</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23</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8</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219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2</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dirty="0" smtClean="0">
                          <a:ln>
                            <a:noFill/>
                          </a:ln>
                          <a:solidFill>
                            <a:schemeClr val="tx1"/>
                          </a:solidFill>
                          <a:effectLst/>
                          <a:latin typeface="微软雅黑" pitchFamily="34" charset="-122"/>
                          <a:ea typeface="微软雅黑" pitchFamily="34" charset="-122"/>
                        </a:rPr>
                        <a:t>品牌食品开发</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35</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2</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4</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7</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12</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10</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219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dirty="0" smtClean="0">
                          <a:ln>
                            <a:noFill/>
                          </a:ln>
                          <a:solidFill>
                            <a:schemeClr val="tx1"/>
                          </a:solidFill>
                          <a:effectLst/>
                          <a:latin typeface="微软雅黑" pitchFamily="34" charset="-122"/>
                          <a:ea typeface="微软雅黑" pitchFamily="34" charset="-122"/>
                        </a:rPr>
                        <a:t>工业生物技术</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33</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1</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4</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6</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19</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219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4</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动物营养与饲料</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25</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2</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6</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5</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11</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360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5</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食品质量与安全</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47</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6</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31</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6</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428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6</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食品与消费者研究</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47</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2</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4</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9</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19</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13</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360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7</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营养与代谢研究</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38</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2</a:t>
                      </a: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　</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4</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8</a:t>
                      </a: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　</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21</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3</a:t>
                      </a:r>
                      <a:r>
                        <a:rPr kumimoji="0" lang="zh-CN" altLang="en-US" sz="1200" u="none" strike="noStrike" cap="none" normalizeH="0" baseline="0" dirty="0" smtClean="0">
                          <a:ln>
                            <a:noFill/>
                          </a:ln>
                          <a:solidFill>
                            <a:schemeClr val="tx1"/>
                          </a:solidFill>
                          <a:effectLst/>
                          <a:latin typeface="微软雅黑" pitchFamily="34" charset="-122"/>
                          <a:ea typeface="微软雅黑" pitchFamily="34" charset="-122"/>
                        </a:rPr>
                        <a:t>　</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219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8</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知识管理</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30</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　</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4</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6</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18</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2</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r h="22225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u="none" strike="noStrike" cap="none" normalizeH="0" baseline="0" smtClean="0">
                          <a:ln>
                            <a:noFill/>
                          </a:ln>
                          <a:solidFill>
                            <a:schemeClr val="tx1"/>
                          </a:solidFill>
                          <a:effectLst/>
                          <a:latin typeface="微软雅黑" pitchFamily="34" charset="-122"/>
                          <a:ea typeface="微软雅黑" pitchFamily="34" charset="-122"/>
                        </a:rPr>
                        <a:t>总计</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300</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11</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29</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56</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smtClean="0">
                          <a:ln>
                            <a:noFill/>
                          </a:ln>
                          <a:solidFill>
                            <a:schemeClr val="tx1"/>
                          </a:solidFill>
                          <a:effectLst/>
                          <a:latin typeface="微软雅黑" pitchFamily="34" charset="-122"/>
                          <a:ea typeface="微软雅黑" pitchFamily="34" charset="-122"/>
                        </a:rPr>
                        <a:t>148</a:t>
                      </a: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solidFill>
                            <a:schemeClr val="tx1"/>
                          </a:solidFill>
                          <a:effectLst/>
                          <a:latin typeface="微软雅黑" pitchFamily="34" charset="-122"/>
                          <a:ea typeface="微软雅黑" pitchFamily="34" charset="-122"/>
                        </a:rPr>
                        <a:t>56</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525" marR="9525" marT="9525" marB="0" anchor="ctr" horzOverflow="overflow"/>
                </a:tc>
              </a:tr>
            </a:tbl>
          </a:graphicData>
        </a:graphic>
      </p:graphicFrame>
      <p:sp>
        <p:nvSpPr>
          <p:cNvPr id="40033" name="TextBox 19"/>
          <p:cNvSpPr txBox="1">
            <a:spLocks noChangeArrowheads="1"/>
          </p:cNvSpPr>
          <p:nvPr/>
        </p:nvSpPr>
        <p:spPr bwMode="auto">
          <a:xfrm>
            <a:off x="8240713" y="3776663"/>
            <a:ext cx="688975" cy="338554"/>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4%</a:t>
            </a:r>
            <a:endParaRPr lang="zh-CN" altLang="en-US" sz="1600">
              <a:latin typeface="微软雅黑" pitchFamily="34" charset="-122"/>
              <a:ea typeface="微软雅黑" pitchFamily="34" charset="-122"/>
            </a:endParaRPr>
          </a:p>
        </p:txBody>
      </p:sp>
      <p:sp>
        <p:nvSpPr>
          <p:cNvPr id="40034" name="TextBox 20"/>
          <p:cNvSpPr txBox="1">
            <a:spLocks noChangeArrowheads="1"/>
          </p:cNvSpPr>
          <p:nvPr/>
        </p:nvSpPr>
        <p:spPr bwMode="auto">
          <a:xfrm>
            <a:off x="8194675" y="4540249"/>
            <a:ext cx="688975" cy="338554"/>
          </a:xfrm>
          <a:prstGeom prst="rect">
            <a:avLst/>
          </a:prstGeom>
          <a:noFill/>
          <a:ln w="9525">
            <a:noFill/>
            <a:miter lim="800000"/>
            <a:headEnd/>
            <a:tailEnd/>
          </a:ln>
        </p:spPr>
        <p:txBody>
          <a:bodyPr>
            <a:spAutoFit/>
          </a:bodyPr>
          <a:lstStyle/>
          <a:p>
            <a:r>
              <a:rPr lang="en-US" altLang="zh-CN" sz="1600" dirty="0">
                <a:latin typeface="微软雅黑" pitchFamily="34" charset="-122"/>
                <a:ea typeface="微软雅黑" pitchFamily="34" charset="-122"/>
              </a:rPr>
              <a:t>28%</a:t>
            </a:r>
            <a:endParaRPr lang="zh-CN" altLang="en-US" sz="1600" dirty="0">
              <a:latin typeface="微软雅黑" pitchFamily="34" charset="-122"/>
              <a:ea typeface="微软雅黑" pitchFamily="34" charset="-122"/>
            </a:endParaRPr>
          </a:p>
        </p:txBody>
      </p:sp>
      <p:sp>
        <p:nvSpPr>
          <p:cNvPr id="40035" name="TextBox 21"/>
          <p:cNvSpPr txBox="1">
            <a:spLocks noChangeArrowheads="1"/>
          </p:cNvSpPr>
          <p:nvPr/>
        </p:nvSpPr>
        <p:spPr bwMode="auto">
          <a:xfrm>
            <a:off x="8240713" y="5589588"/>
            <a:ext cx="688975" cy="338554"/>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68%</a:t>
            </a:r>
            <a:endParaRPr lang="zh-CN" altLang="en-US" sz="1600">
              <a:latin typeface="微软雅黑" pitchFamily="34" charset="-122"/>
              <a:ea typeface="微软雅黑" pitchFamily="34" charset="-122"/>
            </a:endParaRPr>
          </a:p>
        </p:txBody>
      </p:sp>
      <p:sp>
        <p:nvSpPr>
          <p:cNvPr id="2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21" name="矩形 14"/>
          <p:cNvSpPr>
            <a:spLocks noChangeArrowheads="1"/>
          </p:cNvSpPr>
          <p:nvPr>
            <p:custDataLst>
              <p:tags r:id="rId5"/>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17500" y="1819275"/>
            <a:ext cx="7607300" cy="1538883"/>
          </a:xfrm>
          <a:prstGeom prst="rect">
            <a:avLst/>
          </a:prstGeom>
          <a:noFill/>
        </p:spPr>
        <p:txBody>
          <a:bodyPr wrap="square">
            <a:spAutoFit/>
          </a:bodyPr>
          <a:lstStyle/>
          <a:p>
            <a:pPr>
              <a:spcBef>
                <a:spcPts val="600"/>
              </a:spcBef>
              <a:spcAft>
                <a:spcPts val="600"/>
              </a:spcAft>
              <a:buSzPct val="80000"/>
              <a:defRPr/>
            </a:pPr>
            <a:r>
              <a:rPr lang="zh-CN" altLang="en-US" sz="1600" dirty="0">
                <a:solidFill>
                  <a:srgbClr val="0000FF"/>
                </a:solidFill>
                <a:latin typeface="微软雅黑" pitchFamily="34" charset="-122"/>
                <a:ea typeface="微软雅黑" pitchFamily="34" charset="-122"/>
              </a:rPr>
              <a:t>截至目前，研究院总人数</a:t>
            </a:r>
            <a:r>
              <a:rPr lang="en-US" altLang="zh-CN" sz="1600" dirty="0">
                <a:solidFill>
                  <a:srgbClr val="0000FF"/>
                </a:solidFill>
                <a:latin typeface="微软雅黑" pitchFamily="34" charset="-122"/>
                <a:ea typeface="微软雅黑" pitchFamily="34" charset="-122"/>
              </a:rPr>
              <a:t>126</a:t>
            </a:r>
            <a:r>
              <a:rPr lang="zh-CN" altLang="en-US" sz="1600" dirty="0">
                <a:solidFill>
                  <a:srgbClr val="0000FF"/>
                </a:solidFill>
                <a:latin typeface="微软雅黑" pitchFamily="34" charset="-122"/>
                <a:ea typeface="微软雅黑" pitchFamily="34" charset="-122"/>
              </a:rPr>
              <a:t>人。其中： </a:t>
            </a:r>
            <a:endParaRPr lang="en-US" altLang="zh-CN" sz="1600" dirty="0">
              <a:solidFill>
                <a:srgbClr val="0000FF"/>
              </a:solidFill>
              <a:latin typeface="微软雅黑" pitchFamily="34" charset="-122"/>
              <a:ea typeface="微软雅黑" pitchFamily="34" charset="-122"/>
            </a:endParaRPr>
          </a:p>
          <a:p>
            <a:pPr marL="185738" indent="-185738">
              <a:spcBef>
                <a:spcPts val="600"/>
              </a:spcBef>
              <a:spcAft>
                <a:spcPts val="600"/>
              </a:spcAft>
              <a:buClr>
                <a:srgbClr val="C00000"/>
              </a:buClr>
              <a:buSzPct val="80000"/>
              <a:buFont typeface="Wingdings" pitchFamily="2" charset="2"/>
              <a:buChar char="n"/>
              <a:defRPr/>
            </a:pPr>
            <a:r>
              <a:rPr lang="zh-CN" altLang="en-US" sz="1600" dirty="0">
                <a:solidFill>
                  <a:srgbClr val="0000FF"/>
                </a:solidFill>
                <a:latin typeface="微软雅黑" pitchFamily="34" charset="-122"/>
                <a:ea typeface="微软雅黑" pitchFamily="34" charset="-122"/>
              </a:rPr>
              <a:t>研发人员</a:t>
            </a:r>
            <a:r>
              <a:rPr lang="en-US" altLang="zh-CN" sz="1600" dirty="0">
                <a:solidFill>
                  <a:srgbClr val="0000FF"/>
                </a:solidFill>
                <a:latin typeface="微软雅黑" pitchFamily="34" charset="-122"/>
                <a:ea typeface="微软雅黑" pitchFamily="34" charset="-122"/>
              </a:rPr>
              <a:t>70</a:t>
            </a:r>
            <a:r>
              <a:rPr lang="zh-CN" altLang="en-US" sz="1600" dirty="0">
                <a:solidFill>
                  <a:srgbClr val="0000FF"/>
                </a:solidFill>
                <a:latin typeface="微软雅黑" pitchFamily="34" charset="-122"/>
                <a:ea typeface="微软雅黑" pitchFamily="34" charset="-122"/>
              </a:rPr>
              <a:t>人，职能管理人员</a:t>
            </a:r>
            <a:r>
              <a:rPr lang="en-US" altLang="zh-CN" sz="1600" dirty="0">
                <a:solidFill>
                  <a:srgbClr val="0000FF"/>
                </a:solidFill>
                <a:latin typeface="微软雅黑" pitchFamily="34" charset="-122"/>
                <a:ea typeface="微软雅黑" pitchFamily="34" charset="-122"/>
              </a:rPr>
              <a:t>42</a:t>
            </a:r>
            <a:r>
              <a:rPr lang="zh-CN" altLang="en-US" sz="1600" dirty="0">
                <a:solidFill>
                  <a:srgbClr val="0000FF"/>
                </a:solidFill>
                <a:latin typeface="微软雅黑" pitchFamily="34" charset="-122"/>
                <a:ea typeface="微软雅黑" pitchFamily="34" charset="-122"/>
              </a:rPr>
              <a:t>人，基建人员</a:t>
            </a:r>
            <a:r>
              <a:rPr lang="en-US" altLang="zh-CN" sz="1600" dirty="0">
                <a:solidFill>
                  <a:srgbClr val="0000FF"/>
                </a:solidFill>
                <a:latin typeface="微软雅黑" pitchFamily="34" charset="-122"/>
                <a:ea typeface="微软雅黑" pitchFamily="34" charset="-122"/>
              </a:rPr>
              <a:t>14</a:t>
            </a:r>
            <a:r>
              <a:rPr lang="zh-CN" altLang="en-US" sz="1600" dirty="0">
                <a:solidFill>
                  <a:srgbClr val="0000FF"/>
                </a:solidFill>
                <a:latin typeface="微软雅黑" pitchFamily="34" charset="-122"/>
                <a:ea typeface="微软雅黑" pitchFamily="34" charset="-122"/>
              </a:rPr>
              <a:t>人</a:t>
            </a:r>
            <a:endParaRPr lang="en-US" altLang="zh-CN" sz="1600" dirty="0">
              <a:solidFill>
                <a:srgbClr val="0000FF"/>
              </a:solidFill>
              <a:latin typeface="微软雅黑" pitchFamily="34" charset="-122"/>
              <a:ea typeface="微软雅黑" pitchFamily="34" charset="-122"/>
            </a:endParaRPr>
          </a:p>
          <a:p>
            <a:pPr marL="185738" indent="-185738">
              <a:spcBef>
                <a:spcPts val="600"/>
              </a:spcBef>
              <a:spcAft>
                <a:spcPts val="600"/>
              </a:spcAft>
              <a:buClr>
                <a:srgbClr val="C00000"/>
              </a:buClr>
              <a:buSzPct val="80000"/>
              <a:buFont typeface="Wingdings" pitchFamily="2" charset="2"/>
              <a:buChar char="n"/>
              <a:defRPr/>
            </a:pPr>
            <a:r>
              <a:rPr lang="zh-CN" altLang="en-US" sz="1600" dirty="0">
                <a:solidFill>
                  <a:srgbClr val="0000FF"/>
                </a:solidFill>
                <a:latin typeface="微软雅黑" pitchFamily="34" charset="-122"/>
                <a:ea typeface="微软雅黑" pitchFamily="34" charset="-122"/>
              </a:rPr>
              <a:t>博士</a:t>
            </a:r>
            <a:r>
              <a:rPr lang="en-US" altLang="zh-CN" sz="1600" dirty="0">
                <a:solidFill>
                  <a:srgbClr val="0000FF"/>
                </a:solidFill>
                <a:latin typeface="微软雅黑" pitchFamily="34" charset="-122"/>
                <a:ea typeface="微软雅黑" pitchFamily="34" charset="-122"/>
              </a:rPr>
              <a:t>42</a:t>
            </a:r>
            <a:r>
              <a:rPr lang="zh-CN" altLang="en-US" sz="1600" dirty="0">
                <a:solidFill>
                  <a:srgbClr val="0000FF"/>
                </a:solidFill>
                <a:latin typeface="微软雅黑" pitchFamily="34" charset="-122"/>
                <a:ea typeface="微软雅黑" pitchFamily="34" charset="-122"/>
              </a:rPr>
              <a:t>人，硕士</a:t>
            </a:r>
            <a:r>
              <a:rPr lang="en-US" altLang="zh-CN" sz="1600" dirty="0">
                <a:solidFill>
                  <a:srgbClr val="0000FF"/>
                </a:solidFill>
                <a:latin typeface="微软雅黑" pitchFamily="34" charset="-122"/>
                <a:ea typeface="微软雅黑" pitchFamily="34" charset="-122"/>
              </a:rPr>
              <a:t>43</a:t>
            </a:r>
            <a:r>
              <a:rPr lang="zh-CN" altLang="en-US" sz="1600" dirty="0">
                <a:solidFill>
                  <a:srgbClr val="0000FF"/>
                </a:solidFill>
                <a:latin typeface="微软雅黑" pitchFamily="34" charset="-122"/>
                <a:ea typeface="微软雅黑" pitchFamily="34" charset="-122"/>
              </a:rPr>
              <a:t>人，本科及以下</a:t>
            </a:r>
            <a:r>
              <a:rPr lang="en-US" altLang="zh-CN" sz="1600" dirty="0">
                <a:solidFill>
                  <a:srgbClr val="0000FF"/>
                </a:solidFill>
                <a:latin typeface="微软雅黑" pitchFamily="34" charset="-122"/>
                <a:ea typeface="微软雅黑" pitchFamily="34" charset="-122"/>
              </a:rPr>
              <a:t>41</a:t>
            </a:r>
            <a:r>
              <a:rPr lang="zh-CN" altLang="en-US" sz="1600" dirty="0">
                <a:solidFill>
                  <a:srgbClr val="0000FF"/>
                </a:solidFill>
                <a:latin typeface="微软雅黑" pitchFamily="34" charset="-122"/>
                <a:ea typeface="微软雅黑" pitchFamily="34" charset="-122"/>
              </a:rPr>
              <a:t>人</a:t>
            </a:r>
            <a:endParaRPr lang="en-US" altLang="zh-CN" sz="1600" dirty="0">
              <a:solidFill>
                <a:srgbClr val="0000FF"/>
              </a:solidFill>
              <a:latin typeface="微软雅黑" pitchFamily="34" charset="-122"/>
              <a:ea typeface="微软雅黑" pitchFamily="34" charset="-122"/>
            </a:endParaRPr>
          </a:p>
          <a:p>
            <a:pPr marL="185738" indent="-185738">
              <a:spcBef>
                <a:spcPts val="600"/>
              </a:spcBef>
              <a:spcAft>
                <a:spcPts val="600"/>
              </a:spcAft>
              <a:buClr>
                <a:srgbClr val="C00000"/>
              </a:buClr>
              <a:buSzPct val="80000"/>
              <a:buFont typeface="Wingdings" pitchFamily="2" charset="2"/>
              <a:buChar char="n"/>
              <a:defRPr/>
            </a:pPr>
            <a:r>
              <a:rPr lang="zh-CN" altLang="en-US" sz="1600" dirty="0">
                <a:solidFill>
                  <a:srgbClr val="0000FF"/>
                </a:solidFill>
                <a:latin typeface="微软雅黑" pitchFamily="34" charset="-122"/>
                <a:ea typeface="微软雅黑" pitchFamily="34" charset="-122"/>
              </a:rPr>
              <a:t>研发团队中，博士</a:t>
            </a:r>
            <a:r>
              <a:rPr lang="en-US" altLang="zh-CN" sz="1600" dirty="0">
                <a:solidFill>
                  <a:srgbClr val="0000FF"/>
                </a:solidFill>
                <a:latin typeface="微软雅黑" pitchFamily="34" charset="-122"/>
                <a:ea typeface="微软雅黑" pitchFamily="34" charset="-122"/>
              </a:rPr>
              <a:t>36</a:t>
            </a:r>
            <a:r>
              <a:rPr lang="zh-CN" altLang="en-US" sz="1600" dirty="0">
                <a:solidFill>
                  <a:srgbClr val="0000FF"/>
                </a:solidFill>
                <a:latin typeface="微软雅黑" pitchFamily="34" charset="-122"/>
                <a:ea typeface="微软雅黑" pitchFamily="34" charset="-122"/>
              </a:rPr>
              <a:t>人，硕士</a:t>
            </a:r>
            <a:r>
              <a:rPr lang="en-US" altLang="zh-CN" sz="1600" dirty="0">
                <a:solidFill>
                  <a:srgbClr val="0000FF"/>
                </a:solidFill>
                <a:latin typeface="微软雅黑" pitchFamily="34" charset="-122"/>
                <a:ea typeface="微软雅黑" pitchFamily="34" charset="-122"/>
              </a:rPr>
              <a:t>27</a:t>
            </a:r>
            <a:r>
              <a:rPr lang="zh-CN" altLang="en-US" sz="1600" dirty="0">
                <a:solidFill>
                  <a:srgbClr val="0000FF"/>
                </a:solidFill>
                <a:latin typeface="微软雅黑" pitchFamily="34" charset="-122"/>
                <a:ea typeface="微软雅黑" pitchFamily="34" charset="-122"/>
              </a:rPr>
              <a:t>人，本科及以下</a:t>
            </a:r>
            <a:r>
              <a:rPr lang="en-US" altLang="zh-CN" sz="1600" dirty="0">
                <a:solidFill>
                  <a:srgbClr val="0000FF"/>
                </a:solidFill>
                <a:latin typeface="微软雅黑" pitchFamily="34" charset="-122"/>
                <a:ea typeface="微软雅黑" pitchFamily="34" charset="-122"/>
              </a:rPr>
              <a:t>7</a:t>
            </a:r>
            <a:r>
              <a:rPr lang="zh-CN" altLang="en-US" sz="1600" dirty="0">
                <a:solidFill>
                  <a:srgbClr val="0000FF"/>
                </a:solidFill>
                <a:latin typeface="微软雅黑" pitchFamily="34" charset="-122"/>
                <a:ea typeface="微软雅黑" pitchFamily="34" charset="-122"/>
              </a:rPr>
              <a:t>人</a:t>
            </a:r>
            <a:endParaRPr lang="en-US" altLang="zh-CN" sz="1600" dirty="0">
              <a:solidFill>
                <a:srgbClr val="0000FF"/>
              </a:solidFill>
              <a:latin typeface="微软雅黑" pitchFamily="34" charset="-122"/>
              <a:ea typeface="微软雅黑" pitchFamily="34" charset="-122"/>
            </a:endParaRPr>
          </a:p>
        </p:txBody>
      </p:sp>
      <p:sp>
        <p:nvSpPr>
          <p:cNvPr id="40964" name="TextBox 17"/>
          <p:cNvSpPr txBox="1">
            <a:spLocks noChangeArrowheads="1"/>
          </p:cNvSpPr>
          <p:nvPr/>
        </p:nvSpPr>
        <p:spPr bwMode="auto">
          <a:xfrm>
            <a:off x="417513" y="6319838"/>
            <a:ext cx="8097837" cy="277812"/>
          </a:xfrm>
          <a:prstGeom prst="rect">
            <a:avLst/>
          </a:prstGeom>
          <a:noFill/>
          <a:ln w="9525">
            <a:noFill/>
            <a:miter lim="800000"/>
            <a:headEnd/>
            <a:tailEnd/>
          </a:ln>
        </p:spPr>
        <p:txBody>
          <a:bodyPr>
            <a:spAutoFit/>
          </a:bodyPr>
          <a:lstStyle/>
          <a:p>
            <a:r>
              <a:rPr lang="zh-CN" altLang="en-US" sz="1200">
                <a:solidFill>
                  <a:srgbClr val="0000FF"/>
                </a:solidFill>
                <a:latin typeface="微软雅黑" pitchFamily="34" charset="-122"/>
                <a:ea typeface="微软雅黑" pitchFamily="34" charset="-122"/>
              </a:rPr>
              <a:t>注：总人数中包括</a:t>
            </a:r>
            <a:r>
              <a:rPr lang="en-US" altLang="zh-CN" sz="1200">
                <a:solidFill>
                  <a:srgbClr val="0000FF"/>
                </a:solidFill>
                <a:latin typeface="微软雅黑" pitchFamily="34" charset="-122"/>
                <a:ea typeface="微软雅黑" pitchFamily="34" charset="-122"/>
              </a:rPr>
              <a:t>2</a:t>
            </a:r>
            <a:r>
              <a:rPr lang="zh-CN" altLang="en-US" sz="1200">
                <a:solidFill>
                  <a:srgbClr val="0000FF"/>
                </a:solidFill>
                <a:latin typeface="微软雅黑" pitchFamily="34" charset="-122"/>
                <a:ea typeface="微软雅黑" pitchFamily="34" charset="-122"/>
              </a:rPr>
              <a:t>名劳务、</a:t>
            </a:r>
            <a:r>
              <a:rPr lang="en-US" altLang="zh-CN" sz="1200">
                <a:solidFill>
                  <a:srgbClr val="0000FF"/>
                </a:solidFill>
                <a:latin typeface="微软雅黑" pitchFamily="34" charset="-122"/>
                <a:ea typeface="微软雅黑" pitchFamily="34" charset="-122"/>
              </a:rPr>
              <a:t>3</a:t>
            </a:r>
            <a:r>
              <a:rPr lang="zh-CN" altLang="en-US" sz="1200">
                <a:solidFill>
                  <a:srgbClr val="0000FF"/>
                </a:solidFill>
                <a:latin typeface="微软雅黑" pitchFamily="34" charset="-122"/>
                <a:ea typeface="微软雅黑" pitchFamily="34" charset="-122"/>
              </a:rPr>
              <a:t>名借调人员；未统计</a:t>
            </a:r>
            <a:r>
              <a:rPr lang="en-US" altLang="zh-CN" sz="1200">
                <a:solidFill>
                  <a:srgbClr val="0000FF"/>
                </a:solidFill>
                <a:latin typeface="微软雅黑" pitchFamily="34" charset="-122"/>
                <a:ea typeface="微软雅黑" pitchFamily="34" charset="-122"/>
              </a:rPr>
              <a:t>2</a:t>
            </a:r>
            <a:r>
              <a:rPr lang="zh-CN" altLang="en-US" sz="1200">
                <a:solidFill>
                  <a:srgbClr val="0000FF"/>
                </a:solidFill>
                <a:latin typeface="微软雅黑" pitchFamily="34" charset="-122"/>
                <a:ea typeface="微软雅黑" pitchFamily="34" charset="-122"/>
              </a:rPr>
              <a:t>名挂职人员</a:t>
            </a:r>
          </a:p>
        </p:txBody>
      </p:sp>
      <p:graphicFrame>
        <p:nvGraphicFramePr>
          <p:cNvPr id="31" name="图表 30"/>
          <p:cNvGraphicFramePr/>
          <p:nvPr/>
        </p:nvGraphicFramePr>
        <p:xfrm>
          <a:off x="351663" y="4034315"/>
          <a:ext cx="2751992" cy="2162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图表 32"/>
          <p:cNvGraphicFramePr/>
          <p:nvPr/>
        </p:nvGraphicFramePr>
        <p:xfrm>
          <a:off x="3253145" y="4034315"/>
          <a:ext cx="2751992" cy="21621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图表 34"/>
          <p:cNvGraphicFramePr/>
          <p:nvPr/>
        </p:nvGraphicFramePr>
        <p:xfrm>
          <a:off x="5867400" y="4114800"/>
          <a:ext cx="3276600" cy="1981201"/>
        </p:xfrm>
        <a:graphic>
          <a:graphicData uri="http://schemas.openxmlformats.org/drawingml/2006/chart">
            <c:chart xmlns:c="http://schemas.openxmlformats.org/drawingml/2006/chart" xmlns:r="http://schemas.openxmlformats.org/officeDocument/2006/relationships" r:id="rId5"/>
          </a:graphicData>
        </a:graphic>
      </p:graphicFrame>
      <p:sp>
        <p:nvSpPr>
          <p:cNvPr id="40968" name="矩形 25"/>
          <p:cNvSpPr>
            <a:spLocks noChangeArrowheads="1"/>
          </p:cNvSpPr>
          <p:nvPr/>
        </p:nvSpPr>
        <p:spPr bwMode="auto">
          <a:xfrm>
            <a:off x="250825" y="1773238"/>
            <a:ext cx="8642350" cy="4824412"/>
          </a:xfrm>
          <a:prstGeom prst="rect">
            <a:avLst/>
          </a:prstGeom>
          <a:noFill/>
          <a:ln w="12700" algn="ctr">
            <a:solidFill>
              <a:schemeClr val="bg2"/>
            </a:solidFill>
            <a:round/>
            <a:headEnd/>
            <a:tailEnd/>
          </a:ln>
        </p:spPr>
        <p:txBody>
          <a:bodyPr lIns="90000" tIns="46800" rIns="90000" bIns="46800" anchor="ctr"/>
          <a:lstStyle/>
          <a:p>
            <a:pPr algn="ctr">
              <a:spcBef>
                <a:spcPct val="50000"/>
              </a:spcBef>
            </a:pPr>
            <a:endParaRPr lang="zh-CN" altLang="en-US" sz="1400" b="1"/>
          </a:p>
        </p:txBody>
      </p:sp>
      <p:sp>
        <p:nvSpPr>
          <p:cNvPr id="32"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smtClean="0">
                <a:solidFill>
                  <a:srgbClr val="0070C0"/>
                </a:solidFill>
                <a:latin typeface="Arial" pitchFamily="34" charset="0"/>
                <a:ea typeface="黑体" pitchFamily="2" charset="-122"/>
              </a:rPr>
              <a:t>研究院简介</a:t>
            </a:r>
            <a:endParaRPr lang="zh-CN" altLang="en-US" sz="3200" kern="0" dirty="0">
              <a:solidFill>
                <a:srgbClr val="0070C0"/>
              </a:solidFill>
              <a:latin typeface="Arial" pitchFamily="34" charset="0"/>
              <a:ea typeface="黑体" pitchFamily="2" charset="-122"/>
            </a:endParaRPr>
          </a:p>
        </p:txBody>
      </p:sp>
      <p:sp>
        <p:nvSpPr>
          <p:cNvPr id="2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21"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ppt_x</p:attrName>
                                        </p:attrNameLst>
                                      </p:cBhvr>
                                      <p:tavLst>
                                        <p:tav tm="0">
                                          <p:val>
                                            <p:strVal val="#ppt_x-.2"/>
                                          </p:val>
                                        </p:tav>
                                        <p:tav tm="100000">
                                          <p:val>
                                            <p:strVal val="#ppt_x"/>
                                          </p:val>
                                        </p:tav>
                                      </p:tavLst>
                                    </p:anim>
                                    <p:anim calcmode="lin" valueType="num">
                                      <p:cBhvr>
                                        <p:cTn id="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3"/>
          <p:cNvGrpSpPr>
            <a:grpSpLocks/>
          </p:cNvGrpSpPr>
          <p:nvPr/>
        </p:nvGrpSpPr>
        <p:grpSpPr bwMode="auto">
          <a:xfrm>
            <a:off x="693738" y="1381125"/>
            <a:ext cx="7862887" cy="5172075"/>
            <a:chOff x="437" y="774"/>
            <a:chExt cx="4953" cy="3258"/>
          </a:xfrm>
        </p:grpSpPr>
        <p:sp>
          <p:nvSpPr>
            <p:cNvPr id="41991" name="Arc 4"/>
            <p:cNvSpPr>
              <a:spLocks/>
            </p:cNvSpPr>
            <p:nvPr/>
          </p:nvSpPr>
          <p:spPr bwMode="auto">
            <a:xfrm>
              <a:off x="1107" y="1068"/>
              <a:ext cx="3612" cy="1000"/>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635000">
              <a:solidFill>
                <a:srgbClr val="0070C0"/>
              </a:solidFill>
              <a:round/>
              <a:headEnd/>
              <a:tailEnd/>
            </a:ln>
          </p:spPr>
          <p:txBody>
            <a:bodyPr wrap="none" lIns="0" tIns="0" rIns="0" bIns="0" anchor="ctr"/>
            <a:lstStyle/>
            <a:p>
              <a:endParaRPr lang="zh-CN" altLang="en-US">
                <a:latin typeface="微软雅黑" pitchFamily="34" charset="-122"/>
                <a:ea typeface="微软雅黑" pitchFamily="34" charset="-122"/>
              </a:endParaRPr>
            </a:p>
          </p:txBody>
        </p:sp>
        <p:sp>
          <p:nvSpPr>
            <p:cNvPr id="41992" name="Rectangle 5"/>
            <p:cNvSpPr>
              <a:spLocks noChangeArrowheads="1"/>
            </p:cNvSpPr>
            <p:nvPr/>
          </p:nvSpPr>
          <p:spPr bwMode="auto">
            <a:xfrm>
              <a:off x="810" y="1985"/>
              <a:ext cx="607" cy="174"/>
            </a:xfrm>
            <a:prstGeom prst="rect">
              <a:avLst/>
            </a:prstGeom>
            <a:solidFill>
              <a:srgbClr val="0070C0"/>
            </a:solidFill>
            <a:ln w="6350">
              <a:noFill/>
              <a:miter lim="800000"/>
              <a:headEnd/>
              <a:tailEnd/>
            </a:ln>
          </p:spPr>
          <p:txBody>
            <a:bodyPr wrap="none" lIns="0" tIns="0" rIns="0" bIns="0" anchor="ctr"/>
            <a:lstStyle/>
            <a:p>
              <a:endParaRPr lang="zh-CN" altLang="en-US">
                <a:latin typeface="微软雅黑" pitchFamily="34" charset="-122"/>
                <a:ea typeface="微软雅黑" pitchFamily="34" charset="-122"/>
              </a:endParaRPr>
            </a:p>
          </p:txBody>
        </p:sp>
        <p:sp>
          <p:nvSpPr>
            <p:cNvPr id="41993" name="Rectangle 6"/>
            <p:cNvSpPr>
              <a:spLocks noChangeArrowheads="1"/>
            </p:cNvSpPr>
            <p:nvPr/>
          </p:nvSpPr>
          <p:spPr bwMode="auto">
            <a:xfrm>
              <a:off x="4442" y="1985"/>
              <a:ext cx="584" cy="180"/>
            </a:xfrm>
            <a:prstGeom prst="rect">
              <a:avLst/>
            </a:prstGeom>
            <a:solidFill>
              <a:srgbClr val="0070C0"/>
            </a:solidFill>
            <a:ln w="6350">
              <a:noFill/>
              <a:miter lim="800000"/>
              <a:headEnd/>
              <a:tailEnd/>
            </a:ln>
          </p:spPr>
          <p:txBody>
            <a:bodyPr wrap="none" lIns="0" tIns="0" rIns="0" bIns="0" anchor="ctr"/>
            <a:lstStyle/>
            <a:p>
              <a:endParaRPr lang="zh-CN" altLang="en-US">
                <a:latin typeface="微软雅黑" pitchFamily="34" charset="-122"/>
                <a:ea typeface="微软雅黑" pitchFamily="34" charset="-122"/>
              </a:endParaRPr>
            </a:p>
          </p:txBody>
        </p:sp>
        <p:sp>
          <p:nvSpPr>
            <p:cNvPr id="41994" name="Rectangle 7"/>
            <p:cNvSpPr>
              <a:spLocks noChangeArrowheads="1"/>
            </p:cNvSpPr>
            <p:nvPr/>
          </p:nvSpPr>
          <p:spPr bwMode="auto">
            <a:xfrm>
              <a:off x="437" y="2138"/>
              <a:ext cx="4953" cy="502"/>
            </a:xfrm>
            <a:prstGeom prst="rect">
              <a:avLst/>
            </a:prstGeom>
            <a:solidFill>
              <a:srgbClr val="0070C0"/>
            </a:solidFill>
            <a:ln w="6350">
              <a:solidFill>
                <a:srgbClr val="339966"/>
              </a:solidFill>
              <a:miter lim="800000"/>
              <a:headEnd/>
              <a:tailEnd/>
            </a:ln>
          </p:spPr>
          <p:txBody>
            <a:bodyPr wrap="none" lIns="72000" tIns="0" rIns="0" bIns="0" anchor="ctr"/>
            <a:lstStyle/>
            <a:p>
              <a:pPr algn="ctr"/>
              <a:r>
                <a:rPr lang="zh-CN" altLang="en-US">
                  <a:solidFill>
                    <a:schemeClr val="bg1"/>
                  </a:solidFill>
                  <a:latin typeface="微软雅黑" pitchFamily="34" charset="-122"/>
                  <a:ea typeface="微软雅黑" pitchFamily="34" charset="-122"/>
                </a:rPr>
                <a:t>中粮营养健康研究院</a:t>
              </a:r>
              <a:endParaRPr lang="en-US" altLang="zh-CN">
                <a:solidFill>
                  <a:schemeClr val="bg1"/>
                </a:solidFill>
                <a:latin typeface="微软雅黑" pitchFamily="34" charset="-122"/>
                <a:ea typeface="微软雅黑" pitchFamily="34" charset="-122"/>
              </a:endParaRPr>
            </a:p>
            <a:p>
              <a:pPr algn="ctr"/>
              <a:r>
                <a:rPr lang="en-US" altLang="zh-CN">
                  <a:solidFill>
                    <a:schemeClr val="bg1"/>
                  </a:solidFill>
                  <a:latin typeface="微软雅黑" pitchFamily="34" charset="-122"/>
                  <a:ea typeface="微软雅黑" pitchFamily="34" charset="-122"/>
                </a:rPr>
                <a:t>COFCO Nutrition and Health Research Institute</a:t>
              </a:r>
              <a:endParaRPr lang="zh-CN" altLang="en-US">
                <a:solidFill>
                  <a:schemeClr val="bg1"/>
                </a:solidFill>
                <a:latin typeface="微软雅黑" pitchFamily="34" charset="-122"/>
                <a:ea typeface="微软雅黑" pitchFamily="34" charset="-122"/>
              </a:endParaRPr>
            </a:p>
          </p:txBody>
        </p:sp>
        <p:sp>
          <p:nvSpPr>
            <p:cNvPr id="41995" name="Oval 11"/>
            <p:cNvSpPr>
              <a:spLocks noChangeArrowheads="1"/>
            </p:cNvSpPr>
            <p:nvPr/>
          </p:nvSpPr>
          <p:spPr bwMode="auto">
            <a:xfrm>
              <a:off x="528" y="1536"/>
              <a:ext cx="1186" cy="427"/>
            </a:xfrm>
            <a:prstGeom prst="ellipse">
              <a:avLst/>
            </a:prstGeom>
            <a:solidFill>
              <a:schemeClr val="bg1"/>
            </a:solidFill>
            <a:ln w="6350">
              <a:solidFill>
                <a:srgbClr val="969696"/>
              </a:solidFill>
              <a:round/>
              <a:headEnd/>
              <a:tailEnd/>
            </a:ln>
          </p:spPr>
          <p:txBody>
            <a:bodyPr wrap="none" lIns="0" tIns="0" rIns="0" bIns="0" anchor="ctr"/>
            <a:lstStyle/>
            <a:p>
              <a:pPr algn="ctr"/>
              <a:r>
                <a:rPr lang="zh-CN" altLang="en-US" sz="1300" dirty="0">
                  <a:solidFill>
                    <a:srgbClr val="0070C0"/>
                  </a:solidFill>
                  <a:latin typeface="微软雅黑" pitchFamily="34" charset="-122"/>
                  <a:ea typeface="微软雅黑" pitchFamily="34" charset="-122"/>
                  <a:cs typeface="Arial Unicode MS" pitchFamily="34" charset="-122"/>
                </a:rPr>
                <a:t>创造营养、健康、</a:t>
              </a:r>
              <a:endParaRPr lang="en-US" altLang="zh-CN" sz="1300" dirty="0">
                <a:solidFill>
                  <a:srgbClr val="0070C0"/>
                </a:solidFill>
                <a:latin typeface="微软雅黑" pitchFamily="34" charset="-122"/>
                <a:ea typeface="微软雅黑" pitchFamily="34" charset="-122"/>
                <a:cs typeface="Arial Unicode MS" pitchFamily="34" charset="-122"/>
              </a:endParaRPr>
            </a:p>
            <a:p>
              <a:pPr algn="ctr"/>
              <a:r>
                <a:rPr lang="zh-CN" altLang="en-US" sz="1300" dirty="0">
                  <a:solidFill>
                    <a:srgbClr val="0070C0"/>
                  </a:solidFill>
                  <a:latin typeface="微软雅黑" pitchFamily="34" charset="-122"/>
                  <a:ea typeface="微软雅黑" pitchFamily="34" charset="-122"/>
                  <a:cs typeface="Arial Unicode MS" pitchFamily="34" charset="-122"/>
                </a:rPr>
                <a:t>美味的产品</a:t>
              </a:r>
              <a:endParaRPr lang="en-US" altLang="zh-CN" sz="1300" dirty="0">
                <a:solidFill>
                  <a:srgbClr val="0070C0"/>
                </a:solidFill>
                <a:latin typeface="微软雅黑" pitchFamily="34" charset="-122"/>
                <a:ea typeface="微软雅黑" pitchFamily="34" charset="-122"/>
                <a:cs typeface="Arial Unicode MS" pitchFamily="34" charset="-122"/>
              </a:endParaRPr>
            </a:p>
          </p:txBody>
        </p:sp>
        <p:sp>
          <p:nvSpPr>
            <p:cNvPr id="41996" name="Oval 13"/>
            <p:cNvSpPr>
              <a:spLocks noChangeArrowheads="1"/>
            </p:cNvSpPr>
            <p:nvPr/>
          </p:nvSpPr>
          <p:spPr bwMode="auto">
            <a:xfrm>
              <a:off x="3662" y="960"/>
              <a:ext cx="946" cy="427"/>
            </a:xfrm>
            <a:prstGeom prst="ellipse">
              <a:avLst/>
            </a:prstGeom>
            <a:solidFill>
              <a:schemeClr val="bg1"/>
            </a:solidFill>
            <a:ln w="6350">
              <a:solidFill>
                <a:srgbClr val="969696"/>
              </a:solidFill>
              <a:round/>
              <a:headEnd/>
              <a:tailEnd/>
            </a:ln>
          </p:spPr>
          <p:txBody>
            <a:bodyPr wrap="none" lIns="0" tIns="0" rIns="0" bIns="0" anchor="ctr"/>
            <a:lstStyle/>
            <a:p>
              <a:pPr algn="ctr"/>
              <a:r>
                <a:rPr lang="zh-CN" altLang="en-US" sz="1500">
                  <a:solidFill>
                    <a:srgbClr val="0070C0"/>
                  </a:solidFill>
                  <a:latin typeface="微软雅黑" pitchFamily="34" charset="-122"/>
                  <a:ea typeface="微软雅黑" pitchFamily="34" charset="-122"/>
                  <a:cs typeface="Arial Unicode MS" pitchFamily="34" charset="-122"/>
                </a:rPr>
                <a:t>改善生活品质</a:t>
              </a:r>
              <a:endParaRPr lang="en-US" altLang="zh-CN" sz="1500">
                <a:solidFill>
                  <a:srgbClr val="0070C0"/>
                </a:solidFill>
                <a:latin typeface="微软雅黑" pitchFamily="34" charset="-122"/>
                <a:ea typeface="微软雅黑" pitchFamily="34" charset="-122"/>
                <a:cs typeface="Arial Unicode MS" pitchFamily="34" charset="-122"/>
              </a:endParaRPr>
            </a:p>
          </p:txBody>
        </p:sp>
        <p:sp>
          <p:nvSpPr>
            <p:cNvPr id="41997" name="Oval 15"/>
            <p:cNvSpPr>
              <a:spLocks noChangeArrowheads="1"/>
            </p:cNvSpPr>
            <p:nvPr/>
          </p:nvSpPr>
          <p:spPr bwMode="auto">
            <a:xfrm>
              <a:off x="1344" y="960"/>
              <a:ext cx="955" cy="426"/>
            </a:xfrm>
            <a:prstGeom prst="ellipse">
              <a:avLst/>
            </a:prstGeom>
            <a:solidFill>
              <a:schemeClr val="bg1"/>
            </a:solidFill>
            <a:ln w="6350">
              <a:solidFill>
                <a:srgbClr val="969696"/>
              </a:solidFill>
              <a:round/>
              <a:headEnd/>
              <a:tailEnd/>
            </a:ln>
          </p:spPr>
          <p:txBody>
            <a:bodyPr wrap="none" lIns="0" tIns="0" rIns="0" bIns="0" anchor="ctr"/>
            <a:lstStyle/>
            <a:p>
              <a:pPr algn="ctr"/>
              <a:r>
                <a:rPr lang="zh-CN" altLang="en-US" sz="1300">
                  <a:solidFill>
                    <a:srgbClr val="0070C0"/>
                  </a:solidFill>
                  <a:latin typeface="微软雅黑" pitchFamily="34" charset="-122"/>
                  <a:ea typeface="微软雅黑" pitchFamily="34" charset="-122"/>
                  <a:cs typeface="Arial Unicode MS" pitchFamily="34" charset="-122"/>
                </a:rPr>
                <a:t>引领饮食生活方式</a:t>
              </a:r>
              <a:endParaRPr lang="en-US" altLang="zh-CN" sz="1300">
                <a:solidFill>
                  <a:srgbClr val="0070C0"/>
                </a:solidFill>
                <a:latin typeface="微软雅黑" pitchFamily="34" charset="-122"/>
                <a:ea typeface="微软雅黑" pitchFamily="34" charset="-122"/>
                <a:cs typeface="Arial Unicode MS" pitchFamily="34" charset="-122"/>
              </a:endParaRPr>
            </a:p>
          </p:txBody>
        </p:sp>
        <p:sp>
          <p:nvSpPr>
            <p:cNvPr id="41998" name="Oval 17"/>
            <p:cNvSpPr>
              <a:spLocks noChangeArrowheads="1"/>
            </p:cNvSpPr>
            <p:nvPr/>
          </p:nvSpPr>
          <p:spPr bwMode="auto">
            <a:xfrm>
              <a:off x="2496" y="774"/>
              <a:ext cx="912" cy="426"/>
            </a:xfrm>
            <a:prstGeom prst="ellipse">
              <a:avLst/>
            </a:prstGeom>
            <a:solidFill>
              <a:schemeClr val="bg1"/>
            </a:solidFill>
            <a:ln w="6350">
              <a:solidFill>
                <a:srgbClr val="969696"/>
              </a:solidFill>
              <a:round/>
              <a:headEnd/>
              <a:tailEnd/>
            </a:ln>
          </p:spPr>
          <p:txBody>
            <a:bodyPr wrap="none" lIns="0" tIns="0" rIns="0" bIns="0" anchor="ctr"/>
            <a:lstStyle/>
            <a:p>
              <a:pPr algn="ctr"/>
              <a:r>
                <a:rPr lang="zh-CN" altLang="en-US" sz="1500">
                  <a:solidFill>
                    <a:srgbClr val="0070C0"/>
                  </a:solidFill>
                  <a:latin typeface="微软雅黑" pitchFamily="34" charset="-122"/>
                  <a:ea typeface="微软雅黑" pitchFamily="34" charset="-122"/>
                  <a:cs typeface="Arial Unicode MS" pitchFamily="34" charset="-122"/>
                </a:rPr>
                <a:t>促进全民健康</a:t>
              </a:r>
              <a:endParaRPr lang="en-US" altLang="zh-CN" sz="1500">
                <a:solidFill>
                  <a:srgbClr val="0070C0"/>
                </a:solidFill>
                <a:latin typeface="微软雅黑" pitchFamily="34" charset="-122"/>
                <a:ea typeface="微软雅黑" pitchFamily="34" charset="-122"/>
                <a:cs typeface="Arial Unicode MS" pitchFamily="34" charset="-122"/>
              </a:endParaRPr>
            </a:p>
          </p:txBody>
        </p:sp>
        <p:sp>
          <p:nvSpPr>
            <p:cNvPr id="41999" name="AutoShape 21"/>
            <p:cNvSpPr>
              <a:spLocks noChangeArrowheads="1"/>
            </p:cNvSpPr>
            <p:nvPr/>
          </p:nvSpPr>
          <p:spPr bwMode="auto">
            <a:xfrm rot="10800000">
              <a:off x="1392" y="2592"/>
              <a:ext cx="3120" cy="288"/>
            </a:xfrm>
            <a:prstGeom prst="triangle">
              <a:avLst>
                <a:gd name="adj" fmla="val 50000"/>
              </a:avLst>
            </a:prstGeom>
            <a:solidFill>
              <a:srgbClr val="FFFF00"/>
            </a:solidFill>
            <a:ln w="9525">
              <a:noFill/>
              <a:miter lim="800000"/>
              <a:headEnd/>
              <a:tailEnd/>
            </a:ln>
          </p:spPr>
          <p:txBody>
            <a:bodyPr rot="10800000" wrap="none" anchor="ctr"/>
            <a:lstStyle/>
            <a:p>
              <a:endParaRPr lang="zh-CN" altLang="en-US">
                <a:latin typeface="微软雅黑" pitchFamily="34" charset="-122"/>
                <a:ea typeface="微软雅黑" pitchFamily="34" charset="-122"/>
              </a:endParaRPr>
            </a:p>
          </p:txBody>
        </p:sp>
        <p:sp>
          <p:nvSpPr>
            <p:cNvPr id="42000" name="Freeform 35"/>
            <p:cNvSpPr>
              <a:spLocks/>
            </p:cNvSpPr>
            <p:nvPr/>
          </p:nvSpPr>
          <p:spPr bwMode="auto">
            <a:xfrm>
              <a:off x="2880" y="2861"/>
              <a:ext cx="1566" cy="1027"/>
            </a:xfrm>
            <a:custGeom>
              <a:avLst/>
              <a:gdLst>
                <a:gd name="T0" fmla="*/ 2147483647 w 1050"/>
                <a:gd name="T1" fmla="*/ 4704 h 1049"/>
                <a:gd name="T2" fmla="*/ 2147483647 w 1050"/>
                <a:gd name="T3" fmla="*/ 5196 h 1049"/>
                <a:gd name="T4" fmla="*/ 2147483647 w 1050"/>
                <a:gd name="T5" fmla="*/ 5051 h 1049"/>
                <a:gd name="T6" fmla="*/ 2147483647 w 1050"/>
                <a:gd name="T7" fmla="*/ 5440 h 1049"/>
                <a:gd name="T8" fmla="*/ 2147483647 w 1050"/>
                <a:gd name="T9" fmla="*/ 5168 h 1049"/>
                <a:gd name="T10" fmla="*/ 2147483647 w 1050"/>
                <a:gd name="T11" fmla="*/ 5456 h 1049"/>
                <a:gd name="T12" fmla="*/ 2147483647 w 1050"/>
                <a:gd name="T13" fmla="*/ 5051 h 1049"/>
                <a:gd name="T14" fmla="*/ 2147483647 w 1050"/>
                <a:gd name="T15" fmla="*/ 5231 h 1049"/>
                <a:gd name="T16" fmla="*/ 2147483647 w 1050"/>
                <a:gd name="T17" fmla="*/ 4777 h 1049"/>
                <a:gd name="T18" fmla="*/ 2147483647 w 1050"/>
                <a:gd name="T19" fmla="*/ 4632 h 1049"/>
                <a:gd name="T20" fmla="*/ 2147483647 w 1050"/>
                <a:gd name="T21" fmla="*/ 4618 h 1049"/>
                <a:gd name="T22" fmla="*/ 2147483647 w 1050"/>
                <a:gd name="T23" fmla="*/ 4052 h 1049"/>
                <a:gd name="T24" fmla="*/ 2147483647 w 1050"/>
                <a:gd name="T25" fmla="*/ 3914 h 1049"/>
                <a:gd name="T26" fmla="*/ 2147483647 w 1050"/>
                <a:gd name="T27" fmla="*/ 3425 h 1049"/>
                <a:gd name="T28" fmla="*/ 0 w 1050"/>
                <a:gd name="T29" fmla="*/ 3074 h 1049"/>
                <a:gd name="T30" fmla="*/ 2147483647 w 1050"/>
                <a:gd name="T31" fmla="*/ 2609 h 1049"/>
                <a:gd name="T32" fmla="*/ 877274200 w 1050"/>
                <a:gd name="T33" fmla="*/ 2224 h 1049"/>
                <a:gd name="T34" fmla="*/ 2147483647 w 1050"/>
                <a:gd name="T35" fmla="*/ 1914 h 1049"/>
                <a:gd name="T36" fmla="*/ 2147483647 w 1050"/>
                <a:gd name="T37" fmla="*/ 1480 h 1049"/>
                <a:gd name="T38" fmla="*/ 2147483647 w 1050"/>
                <a:gd name="T39" fmla="*/ 1303 h 1049"/>
                <a:gd name="T40" fmla="*/ 2147483647 w 1050"/>
                <a:gd name="T41" fmla="*/ 853 h 1049"/>
                <a:gd name="T42" fmla="*/ 2147483647 w 1050"/>
                <a:gd name="T43" fmla="*/ 844 h 1049"/>
                <a:gd name="T44" fmla="*/ 2147483647 w 1050"/>
                <a:gd name="T45" fmla="*/ 321 h 1049"/>
                <a:gd name="T46" fmla="*/ 2147483647 w 1050"/>
                <a:gd name="T47" fmla="*/ 458 h 1049"/>
                <a:gd name="T48" fmla="*/ 2147483647 w 1050"/>
                <a:gd name="T49" fmla="*/ 383 h 1049"/>
                <a:gd name="T50" fmla="*/ 2147483647 w 1050"/>
                <a:gd name="T51" fmla="*/ 302 h 1049"/>
                <a:gd name="T52" fmla="*/ 2147483647 w 1050"/>
                <a:gd name="T53" fmla="*/ 0 h 1049"/>
                <a:gd name="T54" fmla="*/ 2147483647 w 1050"/>
                <a:gd name="T55" fmla="*/ 383 h 1049"/>
                <a:gd name="T56" fmla="*/ 2147483647 w 1050"/>
                <a:gd name="T57" fmla="*/ 458 h 1049"/>
                <a:gd name="T58" fmla="*/ 2147483647 w 1050"/>
                <a:gd name="T59" fmla="*/ 321 h 1049"/>
                <a:gd name="T60" fmla="*/ 2147483647 w 1050"/>
                <a:gd name="T61" fmla="*/ 811 h 1049"/>
                <a:gd name="T62" fmla="*/ 2147483647 w 1050"/>
                <a:gd name="T63" fmla="*/ 791 h 1049"/>
                <a:gd name="T64" fmla="*/ 2147483647 w 1050"/>
                <a:gd name="T65" fmla="*/ 1303 h 1049"/>
                <a:gd name="T66" fmla="*/ 2147483647 w 1050"/>
                <a:gd name="T67" fmla="*/ 1480 h 1049"/>
                <a:gd name="T68" fmla="*/ 2147483647 w 1050"/>
                <a:gd name="T69" fmla="*/ 1983 h 1049"/>
                <a:gd name="T70" fmla="*/ 2147483647 w 1050"/>
                <a:gd name="T71" fmla="*/ 2224 h 1049"/>
                <a:gd name="T72" fmla="*/ 2147483647 w 1050"/>
                <a:gd name="T73" fmla="*/ 2733 h 1049"/>
                <a:gd name="T74" fmla="*/ 2147483647 w 1050"/>
                <a:gd name="T75" fmla="*/ 3163 h 1049"/>
                <a:gd name="T76" fmla="*/ 2147483647 w 1050"/>
                <a:gd name="T77" fmla="*/ 3489 h 1049"/>
                <a:gd name="T78" fmla="*/ 2147483647 w 1050"/>
                <a:gd name="T79" fmla="*/ 3914 h 1049"/>
                <a:gd name="T80" fmla="*/ 2147483647 w 1050"/>
                <a:gd name="T81" fmla="*/ 4052 h 1049"/>
                <a:gd name="T82" fmla="*/ 2147483647 w 1050"/>
                <a:gd name="T83" fmla="*/ 4268 h 1049"/>
                <a:gd name="T84" fmla="*/ 2147483647 w 1050"/>
                <a:gd name="T85" fmla="*/ 475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noFill/>
            <a:ln w="22225">
              <a:solidFill>
                <a:srgbClr val="0070C0"/>
              </a:solidFill>
              <a:round/>
              <a:headEnd/>
              <a:tailEnd/>
            </a:ln>
          </p:spPr>
          <p:txBody>
            <a:bodyPr/>
            <a:lstStyle/>
            <a:p>
              <a:endParaRPr lang="zh-CN" altLang="en-US">
                <a:latin typeface="微软雅黑" pitchFamily="34" charset="-122"/>
                <a:ea typeface="微软雅黑" pitchFamily="34" charset="-122"/>
              </a:endParaRPr>
            </a:p>
          </p:txBody>
        </p:sp>
        <p:sp>
          <p:nvSpPr>
            <p:cNvPr id="42001" name="Oval 36"/>
            <p:cNvSpPr>
              <a:spLocks noChangeArrowheads="1"/>
            </p:cNvSpPr>
            <p:nvPr/>
          </p:nvSpPr>
          <p:spPr bwMode="auto">
            <a:xfrm>
              <a:off x="3072" y="2976"/>
              <a:ext cx="1200" cy="780"/>
            </a:xfrm>
            <a:prstGeom prst="ellipse">
              <a:avLst/>
            </a:prstGeom>
            <a:solidFill>
              <a:srgbClr val="0070C0"/>
            </a:solidFill>
            <a:ln w="22225">
              <a:solidFill>
                <a:srgbClr val="0070C0"/>
              </a:solidFill>
              <a:round/>
              <a:headEnd/>
              <a:tailEnd/>
            </a:ln>
          </p:spPr>
          <p:txBody>
            <a:bodyPr/>
            <a:lstStyle/>
            <a:p>
              <a:pPr algn="ctr"/>
              <a:r>
                <a:rPr lang="zh-CN" altLang="en-US">
                  <a:solidFill>
                    <a:schemeClr val="bg1"/>
                  </a:solidFill>
                  <a:latin typeface="微软雅黑" pitchFamily="34" charset="-122"/>
                  <a:ea typeface="微软雅黑" pitchFamily="34" charset="-122"/>
                </a:rPr>
                <a:t>打造世界一流研发团队</a:t>
              </a:r>
              <a:endParaRPr lang="en-US" altLang="zh-CN">
                <a:solidFill>
                  <a:schemeClr val="bg1"/>
                </a:solidFill>
                <a:latin typeface="微软雅黑" pitchFamily="34" charset="-122"/>
                <a:ea typeface="微软雅黑" pitchFamily="34" charset="-122"/>
              </a:endParaRPr>
            </a:p>
          </p:txBody>
        </p:sp>
        <p:sp>
          <p:nvSpPr>
            <p:cNvPr id="42002" name="Freeform 37"/>
            <p:cNvSpPr>
              <a:spLocks/>
            </p:cNvSpPr>
            <p:nvPr/>
          </p:nvSpPr>
          <p:spPr bwMode="auto">
            <a:xfrm>
              <a:off x="4135" y="2496"/>
              <a:ext cx="1241" cy="816"/>
            </a:xfrm>
            <a:custGeom>
              <a:avLst/>
              <a:gdLst>
                <a:gd name="T0" fmla="*/ 2147483647 w 637"/>
                <a:gd name="T1" fmla="*/ 27686946 h 638"/>
                <a:gd name="T2" fmla="*/ 2147483647 w 637"/>
                <a:gd name="T3" fmla="*/ 28217146 h 638"/>
                <a:gd name="T4" fmla="*/ 2147483647 w 637"/>
                <a:gd name="T5" fmla="*/ 28602237 h 638"/>
                <a:gd name="T6" fmla="*/ 2147483647 w 637"/>
                <a:gd name="T7" fmla="*/ 32023092 h 638"/>
                <a:gd name="T8" fmla="*/ 2147483647 w 637"/>
                <a:gd name="T9" fmla="*/ 29177867 h 638"/>
                <a:gd name="T10" fmla="*/ 2147483647 w 637"/>
                <a:gd name="T11" fmla="*/ 29070943 h 638"/>
                <a:gd name="T12" fmla="*/ 2147483647 w 637"/>
                <a:gd name="T13" fmla="*/ 28902586 h 638"/>
                <a:gd name="T14" fmla="*/ 2147483647 w 637"/>
                <a:gd name="T15" fmla="*/ 31226819 h 638"/>
                <a:gd name="T16" fmla="*/ 2147483647 w 637"/>
                <a:gd name="T17" fmla="*/ 30642697 h 638"/>
                <a:gd name="T18" fmla="*/ 2147483647 w 637"/>
                <a:gd name="T19" fmla="*/ 26855414 h 638"/>
                <a:gd name="T20" fmla="*/ 2147483647 w 637"/>
                <a:gd name="T21" fmla="*/ 26158494 h 638"/>
                <a:gd name="T22" fmla="*/ 2147483647 w 637"/>
                <a:gd name="T23" fmla="*/ 26733040 h 638"/>
                <a:gd name="T24" fmla="*/ 2147483647 w 637"/>
                <a:gd name="T25" fmla="*/ 25289923 h 638"/>
                <a:gd name="T26" fmla="*/ 2147483647 w 637"/>
                <a:gd name="T27" fmla="*/ 21769593 h 638"/>
                <a:gd name="T28" fmla="*/ 2147483647 w 637"/>
                <a:gd name="T29" fmla="*/ 20636949 h 638"/>
                <a:gd name="T30" fmla="*/ 2147483647 w 637"/>
                <a:gd name="T31" fmla="*/ 19317516 h 638"/>
                <a:gd name="T32" fmla="*/ 0 w 637"/>
                <a:gd name="T33" fmla="*/ 17453445 h 638"/>
                <a:gd name="T34" fmla="*/ 2147483647 w 637"/>
                <a:gd name="T35" fmla="*/ 15135157 h 638"/>
                <a:gd name="T36" fmla="*/ 2147483647 w 637"/>
                <a:gd name="T37" fmla="*/ 13894766 h 638"/>
                <a:gd name="T38" fmla="*/ 2147483647 w 637"/>
                <a:gd name="T39" fmla="*/ 10846600 h 638"/>
                <a:gd name="T40" fmla="*/ 2147483647 w 637"/>
                <a:gd name="T41" fmla="*/ 9171148 h 638"/>
                <a:gd name="T42" fmla="*/ 2147483647 w 637"/>
                <a:gd name="T43" fmla="*/ 8819470 h 638"/>
                <a:gd name="T44" fmla="*/ 2147483647 w 637"/>
                <a:gd name="T45" fmla="*/ 7801451 h 638"/>
                <a:gd name="T46" fmla="*/ 2147483647 w 637"/>
                <a:gd name="T47" fmla="*/ 3832639 h 638"/>
                <a:gd name="T48" fmla="*/ 2147483647 w 637"/>
                <a:gd name="T49" fmla="*/ 2764002 h 638"/>
                <a:gd name="T50" fmla="*/ 2147483647 w 637"/>
                <a:gd name="T51" fmla="*/ 4458603 h 638"/>
                <a:gd name="T52" fmla="*/ 2147483647 w 637"/>
                <a:gd name="T53" fmla="*/ 3965271 h 638"/>
                <a:gd name="T54" fmla="*/ 2147483647 w 637"/>
                <a:gd name="T55" fmla="*/ 197610 h 638"/>
                <a:gd name="T56" fmla="*/ 2147483647 w 637"/>
                <a:gd name="T57" fmla="*/ 1 h 638"/>
                <a:gd name="T58" fmla="*/ 2147483647 w 637"/>
                <a:gd name="T59" fmla="*/ 3221274 h 638"/>
                <a:gd name="T60" fmla="*/ 2147483647 w 637"/>
                <a:gd name="T61" fmla="*/ 3295832 h 638"/>
                <a:gd name="T62" fmla="*/ 2147483647 w 637"/>
                <a:gd name="T63" fmla="*/ 3535150 h 638"/>
                <a:gd name="T64" fmla="*/ 2147483647 w 637"/>
                <a:gd name="T65" fmla="*/ 1099098 h 638"/>
                <a:gd name="T66" fmla="*/ 2147483647 w 637"/>
                <a:gd name="T67" fmla="*/ 1618643 h 638"/>
                <a:gd name="T68" fmla="*/ 2147483647 w 637"/>
                <a:gd name="T69" fmla="*/ 5539853 h 638"/>
                <a:gd name="T70" fmla="*/ 2147483647 w 637"/>
                <a:gd name="T71" fmla="*/ 6294256 h 638"/>
                <a:gd name="T72" fmla="*/ 2147483647 w 637"/>
                <a:gd name="T73" fmla="*/ 5620496 h 638"/>
                <a:gd name="T74" fmla="*/ 2147483647 w 637"/>
                <a:gd name="T75" fmla="*/ 6877857 h 638"/>
                <a:gd name="T76" fmla="*/ 2147483647 w 637"/>
                <a:gd name="T77" fmla="*/ 10132585 h 638"/>
                <a:gd name="T78" fmla="*/ 2147483647 w 637"/>
                <a:gd name="T79" fmla="*/ 10713910 h 638"/>
                <a:gd name="T80" fmla="*/ 2147483647 w 637"/>
                <a:gd name="T81" fmla="*/ 11833617 h 638"/>
                <a:gd name="T82" fmla="*/ 2147483647 w 637"/>
                <a:gd name="T83" fmla="*/ 13147147 h 638"/>
                <a:gd name="T84" fmla="*/ 2147483647 w 637"/>
                <a:gd name="T85" fmla="*/ 15135157 h 638"/>
                <a:gd name="T86" fmla="*/ 2147483647 w 637"/>
                <a:gd name="T87" fmla="*/ 17345099 h 638"/>
                <a:gd name="T88" fmla="*/ 2147483647 w 637"/>
                <a:gd name="T89" fmla="*/ 18479303 h 638"/>
                <a:gd name="T90" fmla="*/ 2147483647 w 637"/>
                <a:gd name="T91" fmla="*/ 21331414 h 638"/>
                <a:gd name="T92" fmla="*/ 2147483647 w 637"/>
                <a:gd name="T93" fmla="*/ 23278174 h 638"/>
                <a:gd name="T94" fmla="*/ 2147483647 w 637"/>
                <a:gd name="T95" fmla="*/ 23634963 h 638"/>
                <a:gd name="T96" fmla="*/ 2147483647 w 637"/>
                <a:gd name="T97" fmla="*/ 24587171 h 638"/>
                <a:gd name="T98" fmla="*/ 2147483647 w 637"/>
                <a:gd name="T99" fmla="*/ 28136764 h 638"/>
                <a:gd name="T100" fmla="*/ 2147483647 w 637"/>
                <a:gd name="T101" fmla="*/ 29177867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noFill/>
            <a:ln w="22225">
              <a:solidFill>
                <a:srgbClr val="0070C0"/>
              </a:solidFill>
              <a:round/>
              <a:headEnd/>
              <a:tailEnd/>
            </a:ln>
          </p:spPr>
          <p:txBody>
            <a:bodyPr/>
            <a:lstStyle/>
            <a:p>
              <a:endParaRPr lang="zh-CN" altLang="en-US">
                <a:latin typeface="微软雅黑" pitchFamily="34" charset="-122"/>
                <a:ea typeface="微软雅黑" pitchFamily="34" charset="-122"/>
              </a:endParaRPr>
            </a:p>
          </p:txBody>
        </p:sp>
        <p:sp>
          <p:nvSpPr>
            <p:cNvPr id="42003" name="Oval 38"/>
            <p:cNvSpPr>
              <a:spLocks noChangeArrowheads="1"/>
            </p:cNvSpPr>
            <p:nvPr/>
          </p:nvSpPr>
          <p:spPr bwMode="auto">
            <a:xfrm>
              <a:off x="4224" y="2592"/>
              <a:ext cx="1056" cy="586"/>
            </a:xfrm>
            <a:prstGeom prst="ellipse">
              <a:avLst/>
            </a:prstGeom>
            <a:solidFill>
              <a:srgbClr val="0070C0"/>
            </a:solidFill>
            <a:ln w="22225">
              <a:solidFill>
                <a:srgbClr val="0070C0"/>
              </a:solidFill>
              <a:round/>
              <a:headEnd/>
              <a:tailEnd/>
            </a:ln>
          </p:spPr>
          <p:txBody>
            <a:bodyPr lIns="0" tIns="0" rIns="0" bIns="0"/>
            <a:lstStyle/>
            <a:p>
              <a:pPr>
                <a:lnSpc>
                  <a:spcPct val="80000"/>
                </a:lnSpc>
              </a:pPr>
              <a:endParaRPr lang="en-US" altLang="zh-CN" sz="1600">
                <a:solidFill>
                  <a:schemeClr val="bg1"/>
                </a:solidFill>
                <a:latin typeface="微软雅黑" pitchFamily="34" charset="-122"/>
                <a:ea typeface="微软雅黑" pitchFamily="34" charset="-122"/>
              </a:endParaRPr>
            </a:p>
            <a:p>
              <a:pPr>
                <a:lnSpc>
                  <a:spcPct val="80000"/>
                </a:lnSpc>
              </a:pPr>
              <a:r>
                <a:rPr lang="zh-CN" altLang="en-US">
                  <a:solidFill>
                    <a:schemeClr val="bg1"/>
                  </a:solidFill>
                  <a:latin typeface="微软雅黑" pitchFamily="34" charset="-122"/>
                  <a:ea typeface="微软雅黑" pitchFamily="34" charset="-122"/>
                </a:rPr>
                <a:t>开发世界一流科技成果</a:t>
              </a:r>
              <a:endParaRPr lang="en-US" altLang="zh-CN">
                <a:solidFill>
                  <a:schemeClr val="bg1"/>
                </a:solidFill>
                <a:latin typeface="微软雅黑" pitchFamily="34" charset="-122"/>
                <a:ea typeface="微软雅黑" pitchFamily="34" charset="-122"/>
              </a:endParaRPr>
            </a:p>
          </p:txBody>
        </p:sp>
        <p:sp>
          <p:nvSpPr>
            <p:cNvPr id="42004" name="Freeform 39"/>
            <p:cNvSpPr>
              <a:spLocks/>
            </p:cNvSpPr>
            <p:nvPr/>
          </p:nvSpPr>
          <p:spPr bwMode="auto">
            <a:xfrm>
              <a:off x="1536" y="2597"/>
              <a:ext cx="1329" cy="955"/>
            </a:xfrm>
            <a:custGeom>
              <a:avLst/>
              <a:gdLst>
                <a:gd name="T0" fmla="*/ 2147483647 w 808"/>
                <a:gd name="T1" fmla="*/ 969253 h 810"/>
                <a:gd name="T2" fmla="*/ 2147483647 w 808"/>
                <a:gd name="T3" fmla="*/ 996341 h 810"/>
                <a:gd name="T4" fmla="*/ 2147483647 w 808"/>
                <a:gd name="T5" fmla="*/ 1105640 h 810"/>
                <a:gd name="T6" fmla="*/ 2147483647 w 808"/>
                <a:gd name="T7" fmla="*/ 1117695 h 810"/>
                <a:gd name="T8" fmla="*/ 2147483647 w 808"/>
                <a:gd name="T9" fmla="*/ 1038443 h 810"/>
                <a:gd name="T10" fmla="*/ 2147483647 w 808"/>
                <a:gd name="T11" fmla="*/ 1042394 h 810"/>
                <a:gd name="T12" fmla="*/ 2147483647 w 808"/>
                <a:gd name="T13" fmla="*/ 1136237 h 810"/>
                <a:gd name="T14" fmla="*/ 2147483647 w 808"/>
                <a:gd name="T15" fmla="*/ 1131459 h 810"/>
                <a:gd name="T16" fmla="*/ 2147483647 w 808"/>
                <a:gd name="T17" fmla="*/ 1027355 h 810"/>
                <a:gd name="T18" fmla="*/ 2147483647 w 808"/>
                <a:gd name="T19" fmla="*/ 1018227 h 810"/>
                <a:gd name="T20" fmla="*/ 2147483647 w 808"/>
                <a:gd name="T21" fmla="*/ 1078559 h 810"/>
                <a:gd name="T22" fmla="*/ 2147483647 w 808"/>
                <a:gd name="T23" fmla="*/ 1058314 h 810"/>
                <a:gd name="T24" fmla="*/ 2147483647 w 808"/>
                <a:gd name="T25" fmla="*/ 945803 h 810"/>
                <a:gd name="T26" fmla="*/ 2147483647 w 808"/>
                <a:gd name="T27" fmla="*/ 923267 h 810"/>
                <a:gd name="T28" fmla="*/ 2147483647 w 808"/>
                <a:gd name="T29" fmla="*/ 941787 h 810"/>
                <a:gd name="T30" fmla="*/ 2147483647 w 808"/>
                <a:gd name="T31" fmla="*/ 908918 h 810"/>
                <a:gd name="T32" fmla="*/ 2147483647 w 808"/>
                <a:gd name="T33" fmla="*/ 789503 h 810"/>
                <a:gd name="T34" fmla="*/ 2147483647 w 808"/>
                <a:gd name="T35" fmla="*/ 757573 h 810"/>
                <a:gd name="T36" fmla="*/ 2147483647 w 808"/>
                <a:gd name="T37" fmla="*/ 729961 h 810"/>
                <a:gd name="T38" fmla="*/ 2147483647 w 808"/>
                <a:gd name="T39" fmla="*/ 646183 h 810"/>
                <a:gd name="T40" fmla="*/ 2147483647 w 808"/>
                <a:gd name="T41" fmla="*/ 611442 h 810"/>
                <a:gd name="T42" fmla="*/ 2147483647 w 808"/>
                <a:gd name="T43" fmla="*/ 574626 h 810"/>
                <a:gd name="T44" fmla="*/ 2147483647 w 808"/>
                <a:gd name="T45" fmla="*/ 507242 h 810"/>
                <a:gd name="T46" fmla="*/ 2147483647 w 808"/>
                <a:gd name="T47" fmla="*/ 459836 h 810"/>
                <a:gd name="T48" fmla="*/ 2147483647 w 808"/>
                <a:gd name="T49" fmla="*/ 425425 h 810"/>
                <a:gd name="T50" fmla="*/ 2147483647 w 808"/>
                <a:gd name="T51" fmla="*/ 390018 h 810"/>
                <a:gd name="T52" fmla="*/ 2147483647 w 808"/>
                <a:gd name="T53" fmla="*/ 297380 h 810"/>
                <a:gd name="T54" fmla="*/ 2147483647 w 808"/>
                <a:gd name="T55" fmla="*/ 288206 h 810"/>
                <a:gd name="T56" fmla="*/ 2147483647 w 808"/>
                <a:gd name="T57" fmla="*/ 259736 h 810"/>
                <a:gd name="T58" fmla="*/ 2147483647 w 808"/>
                <a:gd name="T59" fmla="*/ 232756 h 810"/>
                <a:gd name="T60" fmla="*/ 2147483647 w 808"/>
                <a:gd name="T61" fmla="*/ 128093 h 810"/>
                <a:gd name="T62" fmla="*/ 2147483647 w 808"/>
                <a:gd name="T63" fmla="*/ 158481 h 810"/>
                <a:gd name="T64" fmla="*/ 2147483647 w 808"/>
                <a:gd name="T65" fmla="*/ 133766 h 810"/>
                <a:gd name="T66" fmla="*/ 2147483647 w 808"/>
                <a:gd name="T67" fmla="*/ 29097 h 810"/>
                <a:gd name="T68" fmla="*/ 2147483647 w 808"/>
                <a:gd name="T69" fmla="*/ 17197 h 810"/>
                <a:gd name="T70" fmla="*/ 2147483647 w 808"/>
                <a:gd name="T71" fmla="*/ 88229 h 810"/>
                <a:gd name="T72" fmla="*/ 2147483647 w 808"/>
                <a:gd name="T73" fmla="*/ 85760 h 810"/>
                <a:gd name="T74" fmla="*/ 2147483647 w 808"/>
                <a:gd name="T75" fmla="*/ 0 h 810"/>
                <a:gd name="T76" fmla="*/ 2147483647 w 808"/>
                <a:gd name="T77" fmla="*/ 4755 h 810"/>
                <a:gd name="T78" fmla="*/ 2147483647 w 808"/>
                <a:gd name="T79" fmla="*/ 99920 h 810"/>
                <a:gd name="T80" fmla="*/ 2147483647 w 808"/>
                <a:gd name="T81" fmla="*/ 108775 h 810"/>
                <a:gd name="T82" fmla="*/ 2147483647 w 808"/>
                <a:gd name="T83" fmla="*/ 54457 h 810"/>
                <a:gd name="T84" fmla="*/ 2147483647 w 808"/>
                <a:gd name="T85" fmla="*/ 75698 h 810"/>
                <a:gd name="T86" fmla="*/ 2147483647 w 808"/>
                <a:gd name="T87" fmla="*/ 181450 h 810"/>
                <a:gd name="T88" fmla="*/ 2147483647 w 808"/>
                <a:gd name="T89" fmla="*/ 204045 h 810"/>
                <a:gd name="T90" fmla="*/ 2147483647 w 808"/>
                <a:gd name="T91" fmla="*/ 186851 h 810"/>
                <a:gd name="T92" fmla="*/ 2147483647 w 808"/>
                <a:gd name="T93" fmla="*/ 220300 h 810"/>
                <a:gd name="T94" fmla="*/ 2147483647 w 808"/>
                <a:gd name="T95" fmla="*/ 337932 h 810"/>
                <a:gd name="T96" fmla="*/ 2147483647 w 808"/>
                <a:gd name="T97" fmla="*/ 370935 h 810"/>
                <a:gd name="T98" fmla="*/ 2147483647 w 808"/>
                <a:gd name="T99" fmla="*/ 400295 h 810"/>
                <a:gd name="T100" fmla="*/ 2147483647 w 808"/>
                <a:gd name="T101" fmla="*/ 478887 h 810"/>
                <a:gd name="T102" fmla="*/ 2147483647 w 808"/>
                <a:gd name="T103" fmla="*/ 516128 h 810"/>
                <a:gd name="T104" fmla="*/ 2147483647 w 808"/>
                <a:gd name="T105" fmla="*/ 553840 h 810"/>
                <a:gd name="T106" fmla="*/ 2147483647 w 808"/>
                <a:gd name="T107" fmla="*/ 619129 h 810"/>
                <a:gd name="T108" fmla="*/ 2147483647 w 808"/>
                <a:gd name="T109" fmla="*/ 668816 h 810"/>
                <a:gd name="T110" fmla="*/ 2147483647 w 808"/>
                <a:gd name="T111" fmla="*/ 704415 h 810"/>
                <a:gd name="T112" fmla="*/ 2147483647 w 808"/>
                <a:gd name="T113" fmla="*/ 737104 h 810"/>
                <a:gd name="T114" fmla="*/ 2147483647 w 808"/>
                <a:gd name="T115" fmla="*/ 834892 h 810"/>
                <a:gd name="T116" fmla="*/ 2147483647 w 808"/>
                <a:gd name="T117" fmla="*/ 839421 h 810"/>
                <a:gd name="T118" fmla="*/ 2147483647 w 808"/>
                <a:gd name="T119" fmla="*/ 869055 h 810"/>
                <a:gd name="T120" fmla="*/ 2147483647 w 808"/>
                <a:gd name="T121" fmla="*/ 895084 h 810"/>
                <a:gd name="T122" fmla="*/ 2147483647 w 808"/>
                <a:gd name="T123" fmla="*/ 1008452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noFill/>
            <a:ln w="22225">
              <a:solidFill>
                <a:srgbClr val="0070C0"/>
              </a:solidFill>
              <a:round/>
              <a:headEnd/>
              <a:tailEnd/>
            </a:ln>
          </p:spPr>
          <p:txBody>
            <a:bodyPr/>
            <a:lstStyle/>
            <a:p>
              <a:endParaRPr lang="zh-CN" altLang="en-US">
                <a:latin typeface="微软雅黑" pitchFamily="34" charset="-122"/>
                <a:ea typeface="微软雅黑" pitchFamily="34" charset="-122"/>
              </a:endParaRPr>
            </a:p>
          </p:txBody>
        </p:sp>
        <p:sp>
          <p:nvSpPr>
            <p:cNvPr id="42005" name="Oval 40"/>
            <p:cNvSpPr>
              <a:spLocks noChangeArrowheads="1"/>
            </p:cNvSpPr>
            <p:nvPr/>
          </p:nvSpPr>
          <p:spPr bwMode="auto">
            <a:xfrm>
              <a:off x="1680" y="2734"/>
              <a:ext cx="1028" cy="722"/>
            </a:xfrm>
            <a:prstGeom prst="ellipse">
              <a:avLst/>
            </a:prstGeom>
            <a:solidFill>
              <a:srgbClr val="0070C0"/>
            </a:solidFill>
            <a:ln w="22225">
              <a:solidFill>
                <a:srgbClr val="0070C0"/>
              </a:solidFill>
              <a:round/>
              <a:headEnd/>
              <a:tailEnd/>
            </a:ln>
          </p:spPr>
          <p:txBody>
            <a:bodyPr lIns="0" rIns="0"/>
            <a:lstStyle/>
            <a:p>
              <a:pPr algn="ctr"/>
              <a:r>
                <a:rPr lang="zh-CN" altLang="en-US" dirty="0">
                  <a:solidFill>
                    <a:schemeClr val="bg1"/>
                  </a:solidFill>
                  <a:latin typeface="微软雅黑" pitchFamily="34" charset="-122"/>
                  <a:ea typeface="微软雅黑" pitchFamily="34" charset="-122"/>
                </a:rPr>
                <a:t>建设世界一流研发基地 </a:t>
              </a:r>
              <a:endParaRPr lang="en-US" altLang="zh-CN" dirty="0">
                <a:solidFill>
                  <a:schemeClr val="bg1"/>
                </a:solidFill>
                <a:latin typeface="微软雅黑" pitchFamily="34" charset="-122"/>
                <a:ea typeface="微软雅黑" pitchFamily="34" charset="-122"/>
              </a:endParaRPr>
            </a:p>
          </p:txBody>
        </p:sp>
        <p:sp>
          <p:nvSpPr>
            <p:cNvPr id="42006" name="Freeform 41"/>
            <p:cNvSpPr>
              <a:spLocks/>
            </p:cNvSpPr>
            <p:nvPr/>
          </p:nvSpPr>
          <p:spPr bwMode="auto">
            <a:xfrm>
              <a:off x="1248" y="3876"/>
              <a:ext cx="3456" cy="156"/>
            </a:xfrm>
            <a:custGeom>
              <a:avLst/>
              <a:gdLst>
                <a:gd name="T0" fmla="*/ 0 w 3686"/>
                <a:gd name="T1" fmla="*/ 1 h 254"/>
                <a:gd name="T2" fmla="*/ 8 w 3686"/>
                <a:gd name="T3" fmla="*/ 1 h 254"/>
                <a:gd name="T4" fmla="*/ 12 w 3686"/>
                <a:gd name="T5" fmla="*/ 0 h 254"/>
                <a:gd name="T6" fmla="*/ 18 w 3686"/>
                <a:gd name="T7" fmla="*/ 0 h 254"/>
                <a:gd name="T8" fmla="*/ 21 w 3686"/>
                <a:gd name="T9" fmla="*/ 1 h 254"/>
                <a:gd name="T10" fmla="*/ 24 w 3686"/>
                <a:gd name="T11" fmla="*/ 1 h 254"/>
                <a:gd name="T12" fmla="*/ 28 w 3686"/>
                <a:gd name="T13" fmla="*/ 0 h 254"/>
                <a:gd name="T14" fmla="*/ 34 w 3686"/>
                <a:gd name="T15" fmla="*/ 0 h 254"/>
                <a:gd name="T16" fmla="*/ 38 w 3686"/>
                <a:gd name="T17" fmla="*/ 1 h 254"/>
                <a:gd name="T18" fmla="*/ 43 w 3686"/>
                <a:gd name="T19" fmla="*/ 1 h 254"/>
                <a:gd name="T20" fmla="*/ 46 w 3686"/>
                <a:gd name="T21" fmla="*/ 0 h 254"/>
                <a:gd name="T22" fmla="*/ 52 w 3686"/>
                <a:gd name="T23" fmla="*/ 0 h 254"/>
                <a:gd name="T24" fmla="*/ 55 w 3686"/>
                <a:gd name="T25" fmla="*/ 1 h 254"/>
                <a:gd name="T26" fmla="*/ 60 w 3686"/>
                <a:gd name="T27" fmla="*/ 1 h 254"/>
                <a:gd name="T28" fmla="*/ 63 w 3686"/>
                <a:gd name="T29" fmla="*/ 0 h 254"/>
                <a:gd name="T30" fmla="*/ 68 w 3686"/>
                <a:gd name="T31" fmla="*/ 0 h 254"/>
                <a:gd name="T32" fmla="*/ 71 w 3686"/>
                <a:gd name="T33" fmla="*/ 1 h 254"/>
                <a:gd name="T34" fmla="*/ 77 w 3686"/>
                <a:gd name="T35" fmla="*/ 1 h 254"/>
                <a:gd name="T36" fmla="*/ 81 w 3686"/>
                <a:gd name="T37" fmla="*/ 0 h 254"/>
                <a:gd name="T38" fmla="*/ 86 w 3686"/>
                <a:gd name="T39" fmla="*/ 0 h 254"/>
                <a:gd name="T40" fmla="*/ 88 w 3686"/>
                <a:gd name="T41" fmla="*/ 1 h 254"/>
                <a:gd name="T42" fmla="*/ 94 w 3686"/>
                <a:gd name="T43" fmla="*/ 1 h 254"/>
                <a:gd name="T44" fmla="*/ 98 w 3686"/>
                <a:gd name="T45" fmla="*/ 0 h 254"/>
                <a:gd name="T46" fmla="*/ 103 w 3686"/>
                <a:gd name="T47" fmla="*/ 0 h 254"/>
                <a:gd name="T48" fmla="*/ 106 w 3686"/>
                <a:gd name="T49" fmla="*/ 1 h 254"/>
                <a:gd name="T50" fmla="*/ 111 w 3686"/>
                <a:gd name="T51" fmla="*/ 1 h 254"/>
                <a:gd name="T52" fmla="*/ 114 w 3686"/>
                <a:gd name="T53" fmla="*/ 0 h 254"/>
                <a:gd name="T54" fmla="*/ 121 w 3686"/>
                <a:gd name="T55" fmla="*/ 0 h 254"/>
                <a:gd name="T56" fmla="*/ 122 w 3686"/>
                <a:gd name="T57" fmla="*/ 1 h 254"/>
                <a:gd name="T58" fmla="*/ 129 w 3686"/>
                <a:gd name="T59" fmla="*/ 1 h 254"/>
                <a:gd name="T60" fmla="*/ 130 w 3686"/>
                <a:gd name="T61" fmla="*/ 0 h 254"/>
                <a:gd name="T62" fmla="*/ 138 w 3686"/>
                <a:gd name="T63" fmla="*/ 0 h 254"/>
                <a:gd name="T64" fmla="*/ 139 w 3686"/>
                <a:gd name="T65" fmla="*/ 1 h 254"/>
                <a:gd name="T66" fmla="*/ 146 w 3686"/>
                <a:gd name="T67" fmla="*/ 1 h 254"/>
                <a:gd name="T68" fmla="*/ 148 w 3686"/>
                <a:gd name="T69" fmla="*/ 0 h 254"/>
                <a:gd name="T70" fmla="*/ 155 w 3686"/>
                <a:gd name="T71" fmla="*/ 0 h 254"/>
                <a:gd name="T72" fmla="*/ 158 w 3686"/>
                <a:gd name="T73" fmla="*/ 1 h 254"/>
                <a:gd name="T74" fmla="*/ 162 w 3686"/>
                <a:gd name="T75" fmla="*/ 1 h 254"/>
                <a:gd name="T76" fmla="*/ 167 w 3686"/>
                <a:gd name="T77" fmla="*/ 0 h 254"/>
                <a:gd name="T78" fmla="*/ 171 w 3686"/>
                <a:gd name="T79" fmla="*/ 0 h 254"/>
                <a:gd name="T80" fmla="*/ 174 w 3686"/>
                <a:gd name="T81" fmla="*/ 1 h 254"/>
                <a:gd name="T82" fmla="*/ 179 w 3686"/>
                <a:gd name="T83" fmla="*/ 1 h 254"/>
                <a:gd name="T84" fmla="*/ 184 w 3686"/>
                <a:gd name="T85" fmla="*/ 0 h 254"/>
                <a:gd name="T86" fmla="*/ 190 w 3686"/>
                <a:gd name="T87" fmla="*/ 0 h 254"/>
                <a:gd name="T88" fmla="*/ 191 w 3686"/>
                <a:gd name="T89" fmla="*/ 1 h 254"/>
                <a:gd name="T90" fmla="*/ 197 w 3686"/>
                <a:gd name="T91" fmla="*/ 1 h 254"/>
                <a:gd name="T92" fmla="*/ 202 w 3686"/>
                <a:gd name="T93" fmla="*/ 0 h 254"/>
                <a:gd name="T94" fmla="*/ 204 w 3686"/>
                <a:gd name="T95" fmla="*/ 0 h 254"/>
                <a:gd name="T96" fmla="*/ 209 w 3686"/>
                <a:gd name="T97" fmla="*/ 1 h 254"/>
                <a:gd name="T98" fmla="*/ 218 w 3686"/>
                <a:gd name="T99" fmla="*/ 1 h 254"/>
                <a:gd name="T100" fmla="*/ 218 w 3686"/>
                <a:gd name="T101" fmla="*/ 1 h 254"/>
                <a:gd name="T102" fmla="*/ 0 w 3686"/>
                <a:gd name="T103" fmla="*/ 1 h 254"/>
                <a:gd name="T104" fmla="*/ 0 w 3686"/>
                <a:gd name="T105" fmla="*/ 1 h 2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86"/>
                <a:gd name="T160" fmla="*/ 0 h 254"/>
                <a:gd name="T161" fmla="*/ 3686 w 3686"/>
                <a:gd name="T162" fmla="*/ 254 h 2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0070C0"/>
            </a:solidFill>
            <a:ln w="22225">
              <a:solidFill>
                <a:srgbClr val="0070C0"/>
              </a:solidFill>
              <a:round/>
              <a:headEnd/>
              <a:tailEnd/>
            </a:ln>
          </p:spPr>
          <p:txBody>
            <a:bodyPr/>
            <a:lstStyle/>
            <a:p>
              <a:endParaRPr lang="zh-CN" altLang="en-US">
                <a:latin typeface="微软雅黑" pitchFamily="34" charset="-122"/>
                <a:ea typeface="微软雅黑" pitchFamily="34" charset="-122"/>
              </a:endParaRPr>
            </a:p>
          </p:txBody>
        </p:sp>
      </p:grpSp>
      <p:sp>
        <p:nvSpPr>
          <p:cNvPr id="41987" name="矩形 19"/>
          <p:cNvSpPr>
            <a:spLocks noChangeArrowheads="1"/>
          </p:cNvSpPr>
          <p:nvPr/>
        </p:nvSpPr>
        <p:spPr bwMode="auto">
          <a:xfrm>
            <a:off x="2286000" y="2938463"/>
            <a:ext cx="4572000" cy="338137"/>
          </a:xfrm>
          <a:prstGeom prst="rect">
            <a:avLst/>
          </a:prstGeom>
          <a:noFill/>
          <a:ln w="9525">
            <a:noFill/>
            <a:miter lim="800000"/>
            <a:headEnd/>
            <a:tailEnd/>
          </a:ln>
        </p:spPr>
        <p:txBody>
          <a:bodyPr>
            <a:spAutoFit/>
          </a:bodyPr>
          <a:lstStyle/>
          <a:p>
            <a:pPr algn="ctr"/>
            <a:r>
              <a:rPr lang="zh-CN" altLang="en-US" sz="1600" b="1">
                <a:solidFill>
                  <a:srgbClr val="0070C0"/>
                </a:solidFill>
                <a:latin typeface="Arial Unicode MS" pitchFamily="34" charset="-122"/>
                <a:ea typeface="Arial Unicode MS" pitchFamily="34" charset="-122"/>
                <a:cs typeface="Arial Unicode MS" pitchFamily="34" charset="-122"/>
              </a:rPr>
              <a:t>世界一流的生命与营养科学研发中心</a:t>
            </a:r>
            <a:endParaRPr lang="en-US" altLang="zh-CN" sz="1600" b="1">
              <a:solidFill>
                <a:srgbClr val="0070C0"/>
              </a:solidFill>
              <a:latin typeface="Arial Unicode MS" pitchFamily="34" charset="-122"/>
              <a:ea typeface="Arial Unicode MS" pitchFamily="34" charset="-122"/>
              <a:cs typeface="Arial Unicode MS" pitchFamily="34" charset="-122"/>
            </a:endParaRPr>
          </a:p>
        </p:txBody>
      </p:sp>
      <p:sp>
        <p:nvSpPr>
          <p:cNvPr id="41988" name="Oval 13"/>
          <p:cNvSpPr>
            <a:spLocks noChangeArrowheads="1"/>
          </p:cNvSpPr>
          <p:nvPr/>
        </p:nvSpPr>
        <p:spPr bwMode="auto">
          <a:xfrm>
            <a:off x="6934200" y="2522538"/>
            <a:ext cx="1501775" cy="677862"/>
          </a:xfrm>
          <a:prstGeom prst="ellipse">
            <a:avLst/>
          </a:prstGeom>
          <a:solidFill>
            <a:schemeClr val="bg1"/>
          </a:solidFill>
          <a:ln w="6350">
            <a:solidFill>
              <a:srgbClr val="969696"/>
            </a:solidFill>
            <a:round/>
            <a:headEnd/>
            <a:tailEnd/>
          </a:ln>
        </p:spPr>
        <p:txBody>
          <a:bodyPr wrap="none" lIns="0" tIns="0" rIns="0" bIns="0" anchor="ctr"/>
          <a:lstStyle/>
          <a:p>
            <a:pPr algn="ctr"/>
            <a:r>
              <a:rPr lang="zh-CN" altLang="en-US" sz="1500" b="1">
                <a:solidFill>
                  <a:srgbClr val="0070C0"/>
                </a:solidFill>
                <a:latin typeface="Arial Unicode MS" pitchFamily="34" charset="-122"/>
                <a:ea typeface="Arial Unicode MS" pitchFamily="34" charset="-122"/>
                <a:cs typeface="Arial Unicode MS" pitchFamily="34" charset="-122"/>
              </a:rPr>
              <a:t>延长国人寿命</a:t>
            </a:r>
            <a:endParaRPr lang="en-US" altLang="zh-CN" sz="1500" b="1">
              <a:solidFill>
                <a:srgbClr val="0070C0"/>
              </a:solidFill>
              <a:latin typeface="Arial Unicode MS" pitchFamily="34" charset="-122"/>
              <a:ea typeface="Arial Unicode MS" pitchFamily="34" charset="-122"/>
              <a:cs typeface="Arial Unicode MS" pitchFamily="34" charset="-122"/>
            </a:endParaRPr>
          </a:p>
        </p:txBody>
      </p:sp>
      <p:sp>
        <p:nvSpPr>
          <p:cNvPr id="24"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0" hangingPunct="0">
              <a:spcBef>
                <a:spcPct val="50000"/>
              </a:spcBef>
              <a:defRPr/>
            </a:pPr>
            <a:r>
              <a:rPr lang="zh-CN" altLang="en-US" sz="3200" kern="0" dirty="0">
                <a:solidFill>
                  <a:srgbClr val="0070C0"/>
                </a:solidFill>
                <a:latin typeface="Arial" pitchFamily="34" charset="0"/>
                <a:ea typeface="黑体" pitchFamily="2" charset="-122"/>
              </a:rPr>
              <a:t>研究院简介</a:t>
            </a:r>
          </a:p>
        </p:txBody>
      </p:sp>
      <p:sp>
        <p:nvSpPr>
          <p:cNvPr id="23"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25" name="矩形 14"/>
          <p:cNvSpPr>
            <a:spLocks noChangeArrowheads="1"/>
          </p:cNvSpPr>
          <p:nvPr>
            <p:custDataLst>
              <p:tags r:id="rId1"/>
            </p:custDataLst>
          </p:nvPr>
        </p:nvSpPr>
        <p:spPr bwMode="auto">
          <a:xfrm>
            <a:off x="304800" y="1295400"/>
            <a:ext cx="8534400" cy="52578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pic>
        <p:nvPicPr>
          <p:cNvPr id="43011" name="Picture 8"/>
          <p:cNvPicPr>
            <a:picLocks noChangeAspect="1" noChangeArrowheads="1"/>
          </p:cNvPicPr>
          <p:nvPr/>
        </p:nvPicPr>
        <p:blipFill>
          <a:blip r:embed="rId3" cstate="print"/>
          <a:srcRect/>
          <a:stretch>
            <a:fillRect/>
          </a:stretch>
        </p:blipFill>
        <p:spPr bwMode="auto">
          <a:xfrm>
            <a:off x="1042988" y="6034088"/>
            <a:ext cx="609600" cy="304800"/>
          </a:xfrm>
          <a:prstGeom prst="rect">
            <a:avLst/>
          </a:prstGeom>
          <a:noFill/>
          <a:ln w="9525">
            <a:noFill/>
            <a:miter lim="800000"/>
            <a:headEnd/>
            <a:tailEnd/>
          </a:ln>
        </p:spPr>
      </p:pic>
      <p:sp>
        <p:nvSpPr>
          <p:cNvPr id="43012" name="Rectangle 10"/>
          <p:cNvSpPr>
            <a:spLocks noChangeArrowheads="1"/>
          </p:cNvSpPr>
          <p:nvPr/>
        </p:nvSpPr>
        <p:spPr bwMode="auto">
          <a:xfrm>
            <a:off x="2362200" y="1981200"/>
            <a:ext cx="381000" cy="533400"/>
          </a:xfrm>
          <a:prstGeom prst="rect">
            <a:avLst/>
          </a:prstGeom>
          <a:solidFill>
            <a:srgbClr val="FFFF00">
              <a:alpha val="65097"/>
            </a:srgbClr>
          </a:solidFill>
          <a:ln w="19050">
            <a:solidFill>
              <a:srgbClr val="808080"/>
            </a:solidFill>
            <a:prstDash val="dash"/>
            <a:miter lim="800000"/>
            <a:headEnd/>
            <a:tailEnd/>
          </a:ln>
        </p:spPr>
        <p:txBody>
          <a:bodyPr wrap="none" anchor="ctr"/>
          <a:lstStyle/>
          <a:p>
            <a:endParaRPr lang="zh-CN" altLang="en-US"/>
          </a:p>
        </p:txBody>
      </p:sp>
      <p:sp>
        <p:nvSpPr>
          <p:cNvPr id="43013" name="AutoShape 8"/>
          <p:cNvSpPr>
            <a:spLocks noChangeArrowheads="1"/>
          </p:cNvSpPr>
          <p:nvPr/>
        </p:nvSpPr>
        <p:spPr bwMode="auto">
          <a:xfrm>
            <a:off x="3733800" y="1752600"/>
            <a:ext cx="2362200" cy="1143000"/>
          </a:xfrm>
          <a:prstGeom prst="wedgeRectCallout">
            <a:avLst>
              <a:gd name="adj1" fmla="val -100389"/>
              <a:gd name="adj2" fmla="val -3356"/>
            </a:avLst>
          </a:prstGeom>
          <a:solidFill>
            <a:srgbClr val="339966"/>
          </a:solidFill>
          <a:ln w="9525">
            <a:noFill/>
            <a:miter lim="800000"/>
            <a:headEnd/>
            <a:tailEnd/>
          </a:ln>
        </p:spPr>
        <p:txBody>
          <a:bodyPr lIns="0" rIns="0"/>
          <a:lstStyle/>
          <a:p>
            <a:pPr algn="ctr"/>
            <a:endParaRPr lang="en-US" altLang="zh-CN" sz="2000">
              <a:solidFill>
                <a:schemeClr val="bg1"/>
              </a:solidFill>
              <a:ea typeface="黑体" pitchFamily="2" charset="-122"/>
            </a:endParaRPr>
          </a:p>
          <a:p>
            <a:pPr algn="ctr"/>
            <a:r>
              <a:rPr lang="zh-CN" altLang="en-US" sz="2000">
                <a:solidFill>
                  <a:schemeClr val="bg1"/>
                </a:solidFill>
                <a:ea typeface="黑体" pitchFamily="2" charset="-122"/>
              </a:rPr>
              <a:t>未来科技城</a:t>
            </a:r>
            <a:endParaRPr lang="en-US" altLang="zh-CN" sz="1200">
              <a:solidFill>
                <a:schemeClr val="bg1"/>
              </a:solidFill>
              <a:ea typeface="黑体" pitchFamily="2" charset="-122"/>
            </a:endParaRPr>
          </a:p>
        </p:txBody>
      </p:sp>
      <p:sp>
        <p:nvSpPr>
          <p:cNvPr id="8" name="Rectangle 71"/>
          <p:cNvSpPr>
            <a:spLocks noGrp="1" noChangeArrowheads="1"/>
          </p:cNvSpPr>
          <p:nvPr>
            <p:ph type="title"/>
          </p:nvPr>
        </p:nvSpPr>
        <p:spPr/>
        <p:txBody>
          <a:bodyPr/>
          <a:lstStyle/>
          <a:p>
            <a:pPr>
              <a:spcBef>
                <a:spcPct val="50000"/>
              </a:spcBef>
            </a:pPr>
            <a:r>
              <a:rPr lang="zh-CN" altLang="en-US" sz="3200" smtClean="0">
                <a:solidFill>
                  <a:srgbClr val="0070C0"/>
                </a:solidFill>
              </a:rPr>
              <a:t>研究院简介</a:t>
            </a:r>
          </a:p>
        </p:txBody>
      </p:sp>
      <p:sp>
        <p:nvSpPr>
          <p:cNvPr id="9"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21" descr="未来科技城鸟瞰图.png"/>
          <p:cNvPicPr>
            <a:picLocks noChangeAspect="1"/>
          </p:cNvPicPr>
          <p:nvPr/>
        </p:nvPicPr>
        <p:blipFill>
          <a:blip r:embed="rId2" cstate="print"/>
          <a:srcRect b="12908"/>
          <a:stretch>
            <a:fillRect/>
          </a:stretch>
        </p:blipFill>
        <p:spPr bwMode="auto">
          <a:xfrm>
            <a:off x="0" y="1295400"/>
            <a:ext cx="9144000" cy="5334000"/>
          </a:xfrm>
          <a:prstGeom prst="rect">
            <a:avLst/>
          </a:prstGeom>
          <a:noFill/>
          <a:ln w="9525">
            <a:noFill/>
            <a:miter lim="800000"/>
            <a:headEnd/>
            <a:tailEnd/>
          </a:ln>
        </p:spPr>
      </p:pic>
      <p:sp>
        <p:nvSpPr>
          <p:cNvPr id="44035" name="AutoShape 5"/>
          <p:cNvSpPr>
            <a:spLocks noChangeArrowheads="1"/>
          </p:cNvSpPr>
          <p:nvPr/>
        </p:nvSpPr>
        <p:spPr bwMode="auto">
          <a:xfrm>
            <a:off x="762000" y="1785938"/>
            <a:ext cx="2566988" cy="957262"/>
          </a:xfrm>
          <a:prstGeom prst="wedgeRectCallout">
            <a:avLst>
              <a:gd name="adj1" fmla="val 114005"/>
              <a:gd name="adj2" fmla="val 54736"/>
            </a:avLst>
          </a:prstGeom>
          <a:solidFill>
            <a:srgbClr val="339966"/>
          </a:solidFill>
          <a:ln w="9525">
            <a:solidFill>
              <a:srgbClr val="969696"/>
            </a:solidFill>
            <a:miter lim="800000"/>
            <a:headEnd/>
            <a:tailEnd/>
          </a:ln>
        </p:spPr>
        <p:txBody>
          <a:bodyPr/>
          <a:lstStyle/>
          <a:p>
            <a:pPr algn="ctr"/>
            <a:endParaRPr lang="en-US" altLang="zh-CN" sz="1600">
              <a:solidFill>
                <a:schemeClr val="bg1"/>
              </a:solidFill>
              <a:ea typeface="黑体" pitchFamily="2" charset="-122"/>
            </a:endParaRPr>
          </a:p>
          <a:p>
            <a:pPr algn="ctr"/>
            <a:r>
              <a:rPr lang="zh-CN" altLang="en-US" sz="1600">
                <a:solidFill>
                  <a:schemeClr val="bg1"/>
                </a:solidFill>
                <a:ea typeface="黑体" pitchFamily="2" charset="-122"/>
              </a:rPr>
              <a:t>中粮营养健康研究院</a:t>
            </a:r>
            <a:endParaRPr lang="en-US" altLang="zh-CN" sz="1600">
              <a:solidFill>
                <a:schemeClr val="bg1"/>
              </a:solidFill>
              <a:ea typeface="黑体" pitchFamily="2" charset="-122"/>
            </a:endParaRPr>
          </a:p>
        </p:txBody>
      </p:sp>
      <p:sp>
        <p:nvSpPr>
          <p:cNvPr id="44036" name="Oval 6"/>
          <p:cNvSpPr>
            <a:spLocks noChangeArrowheads="1"/>
          </p:cNvSpPr>
          <p:nvPr/>
        </p:nvSpPr>
        <p:spPr bwMode="auto">
          <a:xfrm>
            <a:off x="4152900" y="2514600"/>
            <a:ext cx="914400" cy="381000"/>
          </a:xfrm>
          <a:prstGeom prst="ellipse">
            <a:avLst/>
          </a:prstGeom>
          <a:noFill/>
          <a:ln w="25400">
            <a:solidFill>
              <a:srgbClr val="FF0000"/>
            </a:solidFill>
            <a:round/>
            <a:headEnd/>
            <a:tailEnd/>
          </a:ln>
        </p:spPr>
        <p:txBody>
          <a:bodyPr wrap="none" anchor="ctr"/>
          <a:lstStyle/>
          <a:p>
            <a:endParaRPr lang="zh-CN" altLang="en-US"/>
          </a:p>
        </p:txBody>
      </p:sp>
      <p:sp>
        <p:nvSpPr>
          <p:cNvPr id="44037" name="Rectangle 71"/>
          <p:cNvSpPr>
            <a:spLocks noGrp="1" noChangeArrowheads="1"/>
          </p:cNvSpPr>
          <p:nvPr>
            <p:ph type="title"/>
          </p:nvPr>
        </p:nvSpPr>
        <p:spPr/>
        <p:txBody>
          <a:bodyPr/>
          <a:lstStyle/>
          <a:p>
            <a:pPr>
              <a:spcBef>
                <a:spcPct val="50000"/>
              </a:spcBef>
            </a:pPr>
            <a:r>
              <a:rPr lang="zh-CN" altLang="en-US" sz="3200" smtClean="0">
                <a:solidFill>
                  <a:srgbClr val="0070C0"/>
                </a:solidFill>
              </a:rPr>
              <a:t>研究院简介</a:t>
            </a:r>
          </a:p>
        </p:txBody>
      </p:sp>
      <p:sp>
        <p:nvSpPr>
          <p:cNvPr id="7"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Tree>
  </p:cSld>
  <p:clrMapOvr>
    <a:masterClrMapping/>
  </p:clrMapOvr>
  <p:transition advClick="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图片 2" descr="high bay.jpg"/>
          <p:cNvPicPr>
            <a:picLocks noChangeAspect="1"/>
          </p:cNvPicPr>
          <p:nvPr/>
        </p:nvPicPr>
        <p:blipFill>
          <a:blip r:embed="rId3" cstate="print"/>
          <a:srcRect/>
          <a:stretch>
            <a:fillRect/>
          </a:stretch>
        </p:blipFill>
        <p:spPr bwMode="auto">
          <a:xfrm>
            <a:off x="6629400" y="1905000"/>
            <a:ext cx="2133600" cy="1447800"/>
          </a:xfrm>
          <a:prstGeom prst="rect">
            <a:avLst/>
          </a:prstGeom>
          <a:noFill/>
          <a:ln w="9525">
            <a:noFill/>
            <a:miter lim="800000"/>
            <a:headEnd/>
            <a:tailEnd/>
          </a:ln>
        </p:spPr>
      </p:pic>
      <p:pic>
        <p:nvPicPr>
          <p:cNvPr id="45060" name="图片 3" descr="LAB.jpg"/>
          <p:cNvPicPr>
            <a:picLocks noChangeAspect="1"/>
          </p:cNvPicPr>
          <p:nvPr/>
        </p:nvPicPr>
        <p:blipFill>
          <a:blip r:embed="rId4" cstate="print"/>
          <a:srcRect/>
          <a:stretch>
            <a:fillRect/>
          </a:stretch>
        </p:blipFill>
        <p:spPr bwMode="auto">
          <a:xfrm>
            <a:off x="6629400" y="3352800"/>
            <a:ext cx="2133600" cy="1676400"/>
          </a:xfrm>
          <a:prstGeom prst="rect">
            <a:avLst/>
          </a:prstGeom>
          <a:noFill/>
          <a:ln w="9525">
            <a:noFill/>
            <a:miter lim="800000"/>
            <a:headEnd/>
            <a:tailEnd/>
          </a:ln>
        </p:spPr>
      </p:pic>
      <p:pic>
        <p:nvPicPr>
          <p:cNvPr id="45061" name="图片 4" descr="c01.jpg"/>
          <p:cNvPicPr>
            <a:picLocks noChangeAspect="1"/>
          </p:cNvPicPr>
          <p:nvPr/>
        </p:nvPicPr>
        <p:blipFill>
          <a:blip r:embed="rId5" cstate="print"/>
          <a:srcRect/>
          <a:stretch>
            <a:fillRect/>
          </a:stretch>
        </p:blipFill>
        <p:spPr bwMode="auto">
          <a:xfrm>
            <a:off x="6629400" y="5029200"/>
            <a:ext cx="2093912" cy="1447800"/>
          </a:xfrm>
          <a:prstGeom prst="rect">
            <a:avLst/>
          </a:prstGeom>
          <a:noFill/>
          <a:ln w="9525">
            <a:noFill/>
            <a:miter lim="800000"/>
            <a:headEnd/>
            <a:tailEnd/>
          </a:ln>
        </p:spPr>
      </p:pic>
      <p:sp>
        <p:nvSpPr>
          <p:cNvPr id="8" name="Rectangle 71"/>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spcBef>
                <a:spcPct val="50000"/>
              </a:spcBef>
            </a:pPr>
            <a:r>
              <a:rPr lang="zh-CN" altLang="en-US" sz="3200">
                <a:solidFill>
                  <a:srgbClr val="0070C0"/>
                </a:solidFill>
                <a:ea typeface="黑体" pitchFamily="2" charset="-122"/>
              </a:rPr>
              <a:t>研究院简介</a:t>
            </a:r>
          </a:p>
        </p:txBody>
      </p:sp>
      <p:sp>
        <p:nvSpPr>
          <p:cNvPr id="9"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0"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pic>
        <p:nvPicPr>
          <p:cNvPr id="12" name="Picture 6" descr="c01_da"/>
          <p:cNvPicPr>
            <a:picLocks noChangeAspect="1" noChangeArrowheads="1"/>
          </p:cNvPicPr>
          <p:nvPr/>
        </p:nvPicPr>
        <p:blipFill>
          <a:blip r:embed="rId6" cstate="print"/>
          <a:srcRect l="7066" r="5790"/>
          <a:stretch>
            <a:fillRect/>
          </a:stretch>
        </p:blipFill>
        <p:spPr bwMode="auto">
          <a:xfrm>
            <a:off x="609600" y="2244725"/>
            <a:ext cx="5638800" cy="37750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9600" y="1953161"/>
            <a:ext cx="7772400" cy="1015663"/>
          </a:xfrm>
          <a:prstGeom prst="rect">
            <a:avLst/>
          </a:prstGeom>
        </p:spPr>
        <p:txBody>
          <a:bodyPr wrap="square">
            <a:spAutoFit/>
          </a:bodyPr>
          <a:lstStyle/>
          <a:p>
            <a:pPr>
              <a:defRPr/>
            </a:pPr>
            <a:r>
              <a:rPr lang="en-US" altLang="zh-CN" sz="2000" dirty="0">
                <a:latin typeface="微软雅黑" pitchFamily="34" charset="-122"/>
                <a:ea typeface="微软雅黑" pitchFamily="34" charset="-122"/>
              </a:rPr>
              <a:t>2011</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26</a:t>
            </a:r>
            <a:r>
              <a:rPr lang="zh-CN" altLang="en-US" sz="2000" dirty="0">
                <a:latin typeface="微软雅黑" pitchFamily="34" charset="-122"/>
                <a:ea typeface="微软雅黑" pitchFamily="34" charset="-122"/>
              </a:rPr>
              <a:t>日，中粮营养健康研究院在北京未来科技城南区奠基</a:t>
            </a:r>
            <a:endParaRPr lang="en-US" altLang="zh-CN" sz="2000" dirty="0">
              <a:latin typeface="微软雅黑" pitchFamily="34" charset="-122"/>
              <a:ea typeface="微软雅黑" pitchFamily="34" charset="-122"/>
            </a:endParaRPr>
          </a:p>
          <a:p>
            <a:pPr>
              <a:defRPr/>
            </a:pPr>
            <a:endParaRPr lang="en-US" altLang="zh-CN" sz="2000" dirty="0">
              <a:latin typeface="微软雅黑" pitchFamily="34" charset="-122"/>
              <a:ea typeface="微软雅黑" pitchFamily="34" charset="-122"/>
            </a:endParaRPr>
          </a:p>
          <a:p>
            <a:pPr>
              <a:defRPr/>
            </a:pPr>
            <a:r>
              <a:rPr lang="en-US" altLang="zh-CN" sz="2000" dirty="0">
                <a:latin typeface="微软雅黑" pitchFamily="34" charset="-122"/>
                <a:ea typeface="微软雅黑" pitchFamily="34" charset="-122"/>
              </a:rPr>
              <a:t>2011</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8</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日，开工</a:t>
            </a:r>
            <a:r>
              <a:rPr lang="zh-CN" altLang="en-US" sz="2000" dirty="0" smtClean="0">
                <a:latin typeface="微软雅黑" pitchFamily="34" charset="-122"/>
                <a:ea typeface="微软雅黑" pitchFamily="34" charset="-122"/>
              </a:rPr>
              <a:t>建设</a:t>
            </a:r>
            <a:endParaRPr lang="zh-CN" altLang="en-US" sz="2000" dirty="0">
              <a:latin typeface="微软雅黑" pitchFamily="34" charset="-122"/>
              <a:ea typeface="微软雅黑" pitchFamily="34" charset="-122"/>
            </a:endParaRPr>
          </a:p>
        </p:txBody>
      </p:sp>
      <p:sp>
        <p:nvSpPr>
          <p:cNvPr id="7" name="Rectangle 5"/>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spcBef>
                <a:spcPct val="50000"/>
              </a:spcBef>
            </a:pPr>
            <a:r>
              <a:rPr lang="zh-CN" altLang="en-US" sz="3200">
                <a:solidFill>
                  <a:srgbClr val="0070C0"/>
                </a:solidFill>
                <a:ea typeface="黑体" pitchFamily="2" charset="-122"/>
              </a:rPr>
              <a:t>研究院简介</a:t>
            </a:r>
          </a:p>
        </p:txBody>
      </p:sp>
      <p:pic>
        <p:nvPicPr>
          <p:cNvPr id="46084" name="图片 1" descr="y2011042704.jpg"/>
          <p:cNvPicPr>
            <a:picLocks noChangeAspect="1"/>
          </p:cNvPicPr>
          <p:nvPr/>
        </p:nvPicPr>
        <p:blipFill>
          <a:blip r:embed="rId3" cstate="print"/>
          <a:srcRect/>
          <a:stretch>
            <a:fillRect/>
          </a:stretch>
        </p:blipFill>
        <p:spPr bwMode="auto">
          <a:xfrm>
            <a:off x="5867400" y="4902200"/>
            <a:ext cx="2438400" cy="1574800"/>
          </a:xfrm>
          <a:prstGeom prst="rect">
            <a:avLst/>
          </a:prstGeom>
          <a:noFill/>
          <a:ln w="9525">
            <a:noFill/>
            <a:miter lim="800000"/>
            <a:headEnd/>
            <a:tailEnd/>
          </a:ln>
        </p:spPr>
      </p:pic>
      <p:pic>
        <p:nvPicPr>
          <p:cNvPr id="46085" name="Picture 2" descr="http://shipin.people.com.cn/mediafile/201104/26/P201104261659443320974915.jpg"/>
          <p:cNvPicPr>
            <a:picLocks noChangeAspect="1" noChangeArrowheads="1"/>
          </p:cNvPicPr>
          <p:nvPr/>
        </p:nvPicPr>
        <p:blipFill>
          <a:blip r:embed="rId4" cstate="print"/>
          <a:srcRect/>
          <a:stretch>
            <a:fillRect/>
          </a:stretch>
        </p:blipFill>
        <p:spPr bwMode="auto">
          <a:xfrm>
            <a:off x="5867400" y="3200400"/>
            <a:ext cx="2438400" cy="1624013"/>
          </a:xfrm>
          <a:prstGeom prst="rect">
            <a:avLst/>
          </a:prstGeom>
          <a:noFill/>
          <a:ln w="9525">
            <a:noFill/>
            <a:miter lim="800000"/>
            <a:headEnd/>
            <a:tailEnd/>
          </a:ln>
        </p:spPr>
      </p:pic>
      <p:pic>
        <p:nvPicPr>
          <p:cNvPr id="46086" name="Picture 4" descr="http://shipin.people.com.cn/mediafile/201104/26/P201104261659348365256851.jpg"/>
          <p:cNvPicPr>
            <a:picLocks noChangeAspect="1" noChangeArrowheads="1"/>
          </p:cNvPicPr>
          <p:nvPr/>
        </p:nvPicPr>
        <p:blipFill>
          <a:blip r:embed="rId5" cstate="print"/>
          <a:srcRect/>
          <a:stretch>
            <a:fillRect/>
          </a:stretch>
        </p:blipFill>
        <p:spPr bwMode="auto">
          <a:xfrm>
            <a:off x="685800" y="3200400"/>
            <a:ext cx="4919663" cy="3276600"/>
          </a:xfrm>
          <a:prstGeom prst="rect">
            <a:avLst/>
          </a:prstGeom>
          <a:noFill/>
          <a:ln w="9525">
            <a:noFill/>
            <a:miter lim="800000"/>
            <a:headEnd/>
            <a:tailEnd/>
          </a:ln>
        </p:spPr>
      </p:pic>
      <p:sp>
        <p:nvSpPr>
          <p:cNvPr id="8"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9"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owerpoint-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5061" name="Text Box 5"/>
          <p:cNvSpPr txBox="1">
            <a:spLocks noChangeArrowheads="1"/>
          </p:cNvSpPr>
          <p:nvPr/>
        </p:nvSpPr>
        <p:spPr bwMode="auto">
          <a:xfrm>
            <a:off x="838200" y="2855655"/>
            <a:ext cx="7620000" cy="2554545"/>
          </a:xfrm>
          <a:prstGeom prst="rect">
            <a:avLst/>
          </a:prstGeom>
          <a:noFill/>
          <a:ln w="9525">
            <a:noFill/>
            <a:miter lim="800000"/>
            <a:headEnd/>
            <a:tailEnd/>
          </a:ln>
        </p:spPr>
        <p:txBody>
          <a:bodyPr wrap="square">
            <a:spAutoFit/>
          </a:bodyPr>
          <a:lstStyle/>
          <a:p>
            <a:pPr algn="ctr"/>
            <a:r>
              <a:rPr lang="zh-CN" altLang="en-US" sz="4000" dirty="0">
                <a:latin typeface="微软雅黑" pitchFamily="34" charset="-122"/>
                <a:ea typeface="微软雅黑" pitchFamily="34" charset="-122"/>
              </a:rPr>
              <a:t>为每个家庭提供营养健康</a:t>
            </a:r>
            <a:r>
              <a:rPr lang="zh-CN" altLang="en-US" sz="4000" dirty="0" smtClean="0">
                <a:latin typeface="微软雅黑" pitchFamily="34" charset="-122"/>
                <a:ea typeface="微软雅黑" pitchFamily="34" charset="-122"/>
              </a:rPr>
              <a:t>的选择</a:t>
            </a:r>
            <a:endParaRPr lang="zh-CN" altLang="en-US" sz="4000" dirty="0">
              <a:latin typeface="微软雅黑" pitchFamily="34" charset="-122"/>
              <a:ea typeface="微软雅黑" pitchFamily="34" charset="-122"/>
            </a:endParaRPr>
          </a:p>
          <a:p>
            <a:pPr algn="ctr"/>
            <a:endParaRPr lang="en-US" altLang="zh-CN" sz="4000" dirty="0">
              <a:latin typeface="微软雅黑" pitchFamily="34" charset="-122"/>
              <a:ea typeface="微软雅黑" pitchFamily="34" charset="-122"/>
            </a:endParaRPr>
          </a:p>
          <a:p>
            <a:pPr algn="ctr"/>
            <a:r>
              <a:rPr lang="zh-CN" altLang="en-US" sz="4000" dirty="0">
                <a:latin typeface="微软雅黑" pitchFamily="34" charset="-122"/>
                <a:ea typeface="微软雅黑" pitchFamily="34" charset="-122"/>
              </a:rPr>
              <a:t> 谢 谢！</a:t>
            </a:r>
            <a:endParaRPr lang="en-US" altLang="en-US" sz="4000" dirty="0">
              <a:latin typeface="微软雅黑" pitchFamily="34" charset="-122"/>
              <a:ea typeface="微软雅黑" pitchFamily="34" charset="-122"/>
            </a:endParaRPr>
          </a:p>
          <a:p>
            <a:pPr algn="ctr"/>
            <a:r>
              <a:rPr lang="en-US" sz="4000" i="1" dirty="0">
                <a:latin typeface="微软雅黑" pitchFamily="34" charset="-122"/>
                <a:ea typeface="微软雅黑" pitchFamily="34" charset="-122"/>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wipe(left)">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grpSp>
        <p:nvGrpSpPr>
          <p:cNvPr id="9219" name="Group 17"/>
          <p:cNvGrpSpPr>
            <a:grpSpLocks/>
          </p:cNvGrpSpPr>
          <p:nvPr/>
        </p:nvGrpSpPr>
        <p:grpSpPr bwMode="auto">
          <a:xfrm>
            <a:off x="304053" y="2971800"/>
            <a:ext cx="8535894" cy="3581400"/>
            <a:chOff x="2055" y="1056"/>
            <a:chExt cx="3546" cy="3144"/>
          </a:xfrm>
        </p:grpSpPr>
        <p:sp>
          <p:nvSpPr>
            <p:cNvPr id="9222" name="Rectangle 8"/>
            <p:cNvSpPr>
              <a:spLocks noChangeArrowheads="1"/>
            </p:cNvSpPr>
            <p:nvPr/>
          </p:nvSpPr>
          <p:spPr bwMode="auto">
            <a:xfrm>
              <a:off x="2055" y="1056"/>
              <a:ext cx="825" cy="665"/>
            </a:xfrm>
            <a:prstGeom prst="rect">
              <a:avLst/>
            </a:prstGeom>
            <a:solidFill>
              <a:srgbClr val="0070C0"/>
            </a:solidFill>
            <a:ln w="9525">
              <a:solidFill>
                <a:srgbClr val="339966"/>
              </a:solidFill>
              <a:miter lim="800000"/>
              <a:headEnd/>
              <a:tailEnd/>
            </a:ln>
          </p:spPr>
          <p:txBody>
            <a:bodyPr lIns="0" rIns="0" anchor="ctr"/>
            <a:lstStyle/>
            <a:p>
              <a:pPr algn="ctr"/>
              <a:endParaRPr kumimoji="1" lang="en-US" altLang="zh-CN" sz="2400">
                <a:solidFill>
                  <a:schemeClr val="accent1"/>
                </a:solidFill>
                <a:latin typeface="微软雅黑" pitchFamily="34" charset="-122"/>
                <a:ea typeface="微软雅黑" pitchFamily="34" charset="-122"/>
              </a:endParaRPr>
            </a:p>
            <a:p>
              <a:pPr algn="ctr"/>
              <a:r>
                <a:rPr kumimoji="1" lang="zh-CN" altLang="en-US" sz="1600" b="1">
                  <a:solidFill>
                    <a:schemeClr val="accent1"/>
                  </a:solidFill>
                  <a:latin typeface="微软雅黑" pitchFamily="34" charset="-122"/>
                  <a:ea typeface="微软雅黑" pitchFamily="34" charset="-122"/>
                </a:rPr>
                <a:t>集团使命</a:t>
              </a:r>
              <a:endParaRPr kumimoji="1" lang="en-US" altLang="zh-CN" sz="1600" b="1">
                <a:solidFill>
                  <a:schemeClr val="accent1"/>
                </a:solidFill>
                <a:latin typeface="微软雅黑" pitchFamily="34" charset="-122"/>
                <a:ea typeface="微软雅黑" pitchFamily="34" charset="-122"/>
              </a:endParaRPr>
            </a:p>
            <a:p>
              <a:pPr algn="ctr"/>
              <a:r>
                <a:rPr kumimoji="1" lang="en-US" altLang="zh-CN" sz="1600" b="1">
                  <a:solidFill>
                    <a:schemeClr val="accent1"/>
                  </a:solidFill>
                  <a:latin typeface="微软雅黑" pitchFamily="34" charset="-122"/>
                  <a:ea typeface="微软雅黑" pitchFamily="34" charset="-122"/>
                </a:rPr>
                <a:t/>
              </a:r>
              <a:br>
                <a:rPr kumimoji="1" lang="en-US" altLang="zh-CN" sz="1600" b="1">
                  <a:solidFill>
                    <a:schemeClr val="accent1"/>
                  </a:solidFill>
                  <a:latin typeface="微软雅黑" pitchFamily="34" charset="-122"/>
                  <a:ea typeface="微软雅黑" pitchFamily="34" charset="-122"/>
                </a:rPr>
              </a:br>
              <a:endParaRPr kumimoji="1" lang="zh-CN" altLang="en-US" sz="1600" b="1">
                <a:solidFill>
                  <a:schemeClr val="accent1"/>
                </a:solidFill>
                <a:latin typeface="微软雅黑" pitchFamily="34" charset="-122"/>
                <a:ea typeface="微软雅黑" pitchFamily="34" charset="-122"/>
              </a:endParaRPr>
            </a:p>
          </p:txBody>
        </p:sp>
        <p:sp>
          <p:nvSpPr>
            <p:cNvPr id="9223" name="Rectangle 9"/>
            <p:cNvSpPr>
              <a:spLocks noChangeArrowheads="1"/>
            </p:cNvSpPr>
            <p:nvPr/>
          </p:nvSpPr>
          <p:spPr bwMode="auto">
            <a:xfrm>
              <a:off x="2880" y="1060"/>
              <a:ext cx="2721" cy="665"/>
            </a:xfrm>
            <a:prstGeom prst="rect">
              <a:avLst/>
            </a:prstGeom>
            <a:noFill/>
            <a:ln w="9525">
              <a:solidFill>
                <a:schemeClr val="bg2"/>
              </a:solidFill>
              <a:miter lim="800000"/>
              <a:headEnd/>
              <a:tailEnd/>
            </a:ln>
          </p:spPr>
          <p:txBody>
            <a:bodyPr anchor="ctr"/>
            <a:lstStyle/>
            <a:p>
              <a:pPr algn="ctr"/>
              <a:r>
                <a:rPr kumimoji="1" lang="zh-CN" altLang="en-US" sz="1600" dirty="0">
                  <a:solidFill>
                    <a:srgbClr val="0000CC"/>
                  </a:solidFill>
                  <a:latin typeface="微软雅黑" pitchFamily="34" charset="-122"/>
                  <a:ea typeface="微软雅黑" pitchFamily="34" charset="-122"/>
                </a:rPr>
                <a:t>奉献营养健康的食品和高品质的生活服务，</a:t>
              </a:r>
              <a:r>
                <a:rPr kumimoji="1" lang="en-US" altLang="zh-CN" sz="1600" dirty="0">
                  <a:solidFill>
                    <a:srgbClr val="0000CC"/>
                  </a:solidFill>
                  <a:latin typeface="微软雅黑" pitchFamily="34" charset="-122"/>
                  <a:ea typeface="微软雅黑" pitchFamily="34" charset="-122"/>
                </a:rPr>
                <a:t/>
              </a:r>
              <a:br>
                <a:rPr kumimoji="1" lang="en-US" altLang="zh-CN" sz="1600" dirty="0">
                  <a:solidFill>
                    <a:srgbClr val="0000CC"/>
                  </a:solidFill>
                  <a:latin typeface="微软雅黑" pitchFamily="34" charset="-122"/>
                  <a:ea typeface="微软雅黑" pitchFamily="34" charset="-122"/>
                </a:rPr>
              </a:br>
              <a:r>
                <a:rPr kumimoji="1" lang="zh-CN" altLang="en-US" sz="1600" dirty="0">
                  <a:solidFill>
                    <a:srgbClr val="0000CC"/>
                  </a:solidFill>
                  <a:latin typeface="微软雅黑" pitchFamily="34" charset="-122"/>
                  <a:ea typeface="微软雅黑" pitchFamily="34" charset="-122"/>
                </a:rPr>
                <a:t>建立行业领导地位，使客户、股东、员工价值最大化</a:t>
              </a:r>
              <a:endParaRPr kumimoji="1" lang="en-US" altLang="zh-CN" sz="1600" dirty="0">
                <a:solidFill>
                  <a:srgbClr val="0000CC"/>
                </a:solidFill>
                <a:latin typeface="微软雅黑" pitchFamily="34" charset="-122"/>
                <a:ea typeface="微软雅黑" pitchFamily="34" charset="-122"/>
              </a:endParaRPr>
            </a:p>
          </p:txBody>
        </p:sp>
        <p:sp>
          <p:nvSpPr>
            <p:cNvPr id="9224" name="Rectangle 11"/>
            <p:cNvSpPr>
              <a:spLocks noChangeArrowheads="1"/>
            </p:cNvSpPr>
            <p:nvPr/>
          </p:nvSpPr>
          <p:spPr bwMode="auto">
            <a:xfrm>
              <a:off x="2055" y="1903"/>
              <a:ext cx="825" cy="691"/>
            </a:xfrm>
            <a:prstGeom prst="rect">
              <a:avLst/>
            </a:prstGeom>
            <a:solidFill>
              <a:srgbClr val="0070C0"/>
            </a:solidFill>
            <a:ln w="9525">
              <a:solidFill>
                <a:srgbClr val="339966"/>
              </a:solidFill>
              <a:miter lim="800000"/>
              <a:headEnd/>
              <a:tailEnd/>
            </a:ln>
          </p:spPr>
          <p:txBody>
            <a:bodyPr lIns="0" rIns="0" anchor="ctr"/>
            <a:lstStyle/>
            <a:p>
              <a:pPr algn="ctr"/>
              <a:endParaRPr kumimoji="1" lang="en-US" altLang="zh-CN" sz="1600" b="1">
                <a:solidFill>
                  <a:schemeClr val="accent1"/>
                </a:solidFill>
                <a:latin typeface="微软雅黑" pitchFamily="34" charset="-122"/>
                <a:ea typeface="微软雅黑" pitchFamily="34" charset="-122"/>
              </a:endParaRPr>
            </a:p>
            <a:p>
              <a:pPr algn="ctr"/>
              <a:endParaRPr kumimoji="1" lang="en-US" altLang="zh-CN" sz="1600" b="1">
                <a:solidFill>
                  <a:schemeClr val="accent1"/>
                </a:solidFill>
                <a:latin typeface="微软雅黑" pitchFamily="34" charset="-122"/>
                <a:ea typeface="微软雅黑" pitchFamily="34" charset="-122"/>
              </a:endParaRPr>
            </a:p>
            <a:p>
              <a:pPr algn="ctr"/>
              <a:r>
                <a:rPr kumimoji="1" lang="zh-CN" altLang="en-US" sz="1600" b="1">
                  <a:solidFill>
                    <a:schemeClr val="accent1"/>
                  </a:solidFill>
                  <a:latin typeface="微软雅黑" pitchFamily="34" charset="-122"/>
                  <a:ea typeface="微软雅黑" pitchFamily="34" charset="-122"/>
                </a:rPr>
                <a:t>集团战略定位</a:t>
              </a:r>
              <a:endParaRPr kumimoji="1" lang="en-US" altLang="zh-CN" sz="1600" b="1">
                <a:solidFill>
                  <a:schemeClr val="accent1"/>
                </a:solidFill>
                <a:latin typeface="微软雅黑" pitchFamily="34" charset="-122"/>
                <a:ea typeface="微软雅黑" pitchFamily="34" charset="-122"/>
              </a:endParaRPr>
            </a:p>
            <a:p>
              <a:pPr algn="ctr"/>
              <a:r>
                <a:rPr kumimoji="1" lang="en-US" altLang="zh-CN">
                  <a:solidFill>
                    <a:schemeClr val="accent1"/>
                  </a:solidFill>
                  <a:latin typeface="微软雅黑" pitchFamily="34" charset="-122"/>
                  <a:ea typeface="微软雅黑" pitchFamily="34" charset="-122"/>
                </a:rPr>
                <a:t/>
              </a:r>
              <a:br>
                <a:rPr kumimoji="1" lang="en-US" altLang="zh-CN">
                  <a:solidFill>
                    <a:schemeClr val="accent1"/>
                  </a:solidFill>
                  <a:latin typeface="微软雅黑" pitchFamily="34" charset="-122"/>
                  <a:ea typeface="微软雅黑" pitchFamily="34" charset="-122"/>
                </a:rPr>
              </a:br>
              <a:r>
                <a:rPr kumimoji="1" lang="zh-CN" altLang="en-US">
                  <a:solidFill>
                    <a:schemeClr val="accent1"/>
                  </a:solidFill>
                  <a:latin typeface="微软雅黑" pitchFamily="34" charset="-122"/>
                  <a:ea typeface="微软雅黑" pitchFamily="34" charset="-122"/>
                </a:rPr>
                <a:t> </a:t>
              </a:r>
            </a:p>
          </p:txBody>
        </p:sp>
        <p:sp>
          <p:nvSpPr>
            <p:cNvPr id="9225" name="Rectangle 12"/>
            <p:cNvSpPr>
              <a:spLocks noChangeArrowheads="1"/>
            </p:cNvSpPr>
            <p:nvPr/>
          </p:nvSpPr>
          <p:spPr bwMode="auto">
            <a:xfrm>
              <a:off x="2880" y="1904"/>
              <a:ext cx="2721" cy="691"/>
            </a:xfrm>
            <a:prstGeom prst="rect">
              <a:avLst/>
            </a:prstGeom>
            <a:noFill/>
            <a:ln w="9525">
              <a:solidFill>
                <a:schemeClr val="bg2"/>
              </a:solidFill>
              <a:miter lim="800000"/>
              <a:headEnd/>
              <a:tailEnd/>
            </a:ln>
          </p:spPr>
          <p:txBody>
            <a:bodyPr anchor="ctr"/>
            <a:lstStyle/>
            <a:p>
              <a:pPr algn="ctr"/>
              <a:endParaRPr kumimoji="1" lang="en-US" altLang="zh-CN" sz="1600">
                <a:solidFill>
                  <a:srgbClr val="0000CC"/>
                </a:solidFill>
                <a:latin typeface="微软雅黑" pitchFamily="34" charset="-122"/>
                <a:ea typeface="微软雅黑" pitchFamily="34" charset="-122"/>
              </a:endParaRPr>
            </a:p>
            <a:p>
              <a:pPr algn="ctr"/>
              <a:r>
                <a:rPr kumimoji="1" lang="zh-CN" altLang="en-US" sz="1600">
                  <a:solidFill>
                    <a:srgbClr val="0000CC"/>
                  </a:solidFill>
                  <a:latin typeface="微软雅黑" pitchFamily="34" charset="-122"/>
                  <a:ea typeface="微软雅黑" pitchFamily="34" charset="-122"/>
                </a:rPr>
                <a:t>具有国际水准的“全产业链”粮油食品企业</a:t>
              </a:r>
              <a:endParaRPr kumimoji="1" lang="en-US" altLang="zh-CN" sz="1600">
                <a:solidFill>
                  <a:srgbClr val="0000CC"/>
                </a:solidFill>
                <a:latin typeface="微软雅黑" pitchFamily="34" charset="-122"/>
                <a:ea typeface="微软雅黑" pitchFamily="34" charset="-122"/>
              </a:endParaRPr>
            </a:p>
            <a:p>
              <a:pPr algn="ctr"/>
              <a:endParaRPr kumimoji="1" lang="en-US" altLang="zh-CN" sz="1600">
                <a:solidFill>
                  <a:srgbClr val="0000CC"/>
                </a:solidFill>
                <a:latin typeface="微软雅黑" pitchFamily="34" charset="-122"/>
                <a:ea typeface="微软雅黑" pitchFamily="34" charset="-122"/>
              </a:endParaRPr>
            </a:p>
          </p:txBody>
        </p:sp>
        <p:sp>
          <p:nvSpPr>
            <p:cNvPr id="9226" name="Rectangle 13"/>
            <p:cNvSpPr>
              <a:spLocks noChangeArrowheads="1"/>
            </p:cNvSpPr>
            <p:nvPr/>
          </p:nvSpPr>
          <p:spPr bwMode="auto">
            <a:xfrm>
              <a:off x="2055" y="2740"/>
              <a:ext cx="825" cy="624"/>
            </a:xfrm>
            <a:prstGeom prst="rect">
              <a:avLst/>
            </a:prstGeom>
            <a:solidFill>
              <a:srgbClr val="0070C0"/>
            </a:solidFill>
            <a:ln w="9525">
              <a:solidFill>
                <a:srgbClr val="339966"/>
              </a:solidFill>
              <a:miter lim="800000"/>
              <a:headEnd/>
              <a:tailEnd/>
            </a:ln>
          </p:spPr>
          <p:txBody>
            <a:bodyPr lIns="0" rIns="0" anchor="ctr"/>
            <a:lstStyle/>
            <a:p>
              <a:pPr algn="ctr"/>
              <a:endParaRPr kumimoji="1" lang="en-US" altLang="zh-CN" sz="2400" b="1">
                <a:solidFill>
                  <a:schemeClr val="accent1"/>
                </a:solidFill>
                <a:latin typeface="微软雅黑" pitchFamily="34" charset="-122"/>
                <a:ea typeface="微软雅黑" pitchFamily="34" charset="-122"/>
              </a:endParaRPr>
            </a:p>
            <a:p>
              <a:pPr algn="ctr"/>
              <a:r>
                <a:rPr kumimoji="1" lang="zh-CN" altLang="en-US" sz="1600" b="1">
                  <a:solidFill>
                    <a:schemeClr val="accent1"/>
                  </a:solidFill>
                  <a:latin typeface="微软雅黑" pitchFamily="34" charset="-122"/>
                  <a:ea typeface="微软雅黑" pitchFamily="34" charset="-122"/>
                </a:rPr>
                <a:t>集团企业精神</a:t>
              </a:r>
              <a:endParaRPr kumimoji="1" lang="en-US" altLang="zh-CN" sz="1600" b="1">
                <a:solidFill>
                  <a:schemeClr val="accent1"/>
                </a:solidFill>
                <a:latin typeface="微软雅黑" pitchFamily="34" charset="-122"/>
                <a:ea typeface="微软雅黑" pitchFamily="34" charset="-122"/>
              </a:endParaRPr>
            </a:p>
            <a:p>
              <a:pPr algn="ctr"/>
              <a:endParaRPr kumimoji="1" lang="en-US" altLang="zh-CN" sz="1600" b="1">
                <a:solidFill>
                  <a:schemeClr val="accent1"/>
                </a:solidFill>
                <a:latin typeface="微软雅黑" pitchFamily="34" charset="-122"/>
                <a:ea typeface="微软雅黑" pitchFamily="34" charset="-122"/>
              </a:endParaRPr>
            </a:p>
          </p:txBody>
        </p:sp>
        <p:sp>
          <p:nvSpPr>
            <p:cNvPr id="9227" name="Rectangle 14"/>
            <p:cNvSpPr>
              <a:spLocks noChangeArrowheads="1"/>
            </p:cNvSpPr>
            <p:nvPr/>
          </p:nvSpPr>
          <p:spPr bwMode="auto">
            <a:xfrm>
              <a:off x="2880" y="2740"/>
              <a:ext cx="2721" cy="624"/>
            </a:xfrm>
            <a:prstGeom prst="rect">
              <a:avLst/>
            </a:prstGeom>
            <a:noFill/>
            <a:ln w="9525">
              <a:solidFill>
                <a:schemeClr val="bg2"/>
              </a:solidFill>
              <a:miter lim="800000"/>
              <a:headEnd/>
              <a:tailEnd/>
            </a:ln>
          </p:spPr>
          <p:txBody>
            <a:bodyPr anchor="ctr"/>
            <a:lstStyle/>
            <a:p>
              <a:pPr algn="ctr"/>
              <a:endParaRPr kumimoji="1" lang="en-US" altLang="zh-CN" sz="1600" dirty="0">
                <a:solidFill>
                  <a:srgbClr val="0000CC"/>
                </a:solidFill>
                <a:latin typeface="微软雅黑" pitchFamily="34" charset="-122"/>
                <a:ea typeface="微软雅黑" pitchFamily="34" charset="-122"/>
              </a:endParaRPr>
            </a:p>
            <a:p>
              <a:pPr algn="ctr"/>
              <a:r>
                <a:rPr kumimoji="1" lang="zh-CN" altLang="en-US" sz="1600" dirty="0">
                  <a:solidFill>
                    <a:srgbClr val="0000CC"/>
                  </a:solidFill>
                  <a:latin typeface="微软雅黑" pitchFamily="34" charset="-122"/>
                  <a:ea typeface="微软雅黑" pitchFamily="34" charset="-122"/>
                </a:rPr>
                <a:t>诚信，团队，专业，</a:t>
              </a:r>
              <a:r>
                <a:rPr kumimoji="1" lang="zh-CN" altLang="en-US" sz="1600" dirty="0" smtClean="0">
                  <a:solidFill>
                    <a:srgbClr val="0000CC"/>
                  </a:solidFill>
                  <a:latin typeface="微软雅黑" pitchFamily="34" charset="-122"/>
                  <a:ea typeface="微软雅黑" pitchFamily="34" charset="-122"/>
                </a:rPr>
                <a:t>创新</a:t>
              </a:r>
              <a:r>
                <a:rPr kumimoji="1" lang="zh-CN" altLang="en-US" sz="1200" dirty="0">
                  <a:solidFill>
                    <a:srgbClr val="0000CC"/>
                  </a:solidFill>
                  <a:latin typeface="微软雅黑" pitchFamily="34" charset="-122"/>
                  <a:ea typeface="微软雅黑" pitchFamily="34" charset="-122"/>
                </a:rPr>
                <a:t/>
              </a:r>
              <a:br>
                <a:rPr kumimoji="1" lang="zh-CN" altLang="en-US" sz="1200" dirty="0">
                  <a:solidFill>
                    <a:srgbClr val="0000CC"/>
                  </a:solidFill>
                  <a:latin typeface="微软雅黑" pitchFamily="34" charset="-122"/>
                  <a:ea typeface="微软雅黑" pitchFamily="34" charset="-122"/>
                </a:rPr>
              </a:br>
              <a:endParaRPr kumimoji="1" lang="zh-CN" altLang="en-US" sz="1200" dirty="0">
                <a:solidFill>
                  <a:srgbClr val="0000CC"/>
                </a:solidFill>
                <a:latin typeface="微软雅黑" pitchFamily="34" charset="-122"/>
                <a:ea typeface="微软雅黑" pitchFamily="34" charset="-122"/>
              </a:endParaRPr>
            </a:p>
          </p:txBody>
        </p:sp>
        <p:sp>
          <p:nvSpPr>
            <p:cNvPr id="9228" name="Rectangle 15"/>
            <p:cNvSpPr>
              <a:spLocks noChangeArrowheads="1"/>
            </p:cNvSpPr>
            <p:nvPr/>
          </p:nvSpPr>
          <p:spPr bwMode="auto">
            <a:xfrm>
              <a:off x="2055" y="3576"/>
              <a:ext cx="825" cy="624"/>
            </a:xfrm>
            <a:prstGeom prst="rect">
              <a:avLst/>
            </a:prstGeom>
            <a:solidFill>
              <a:srgbClr val="0070C0"/>
            </a:solidFill>
            <a:ln w="9525">
              <a:solidFill>
                <a:srgbClr val="339966"/>
              </a:solidFill>
              <a:miter lim="800000"/>
              <a:headEnd/>
              <a:tailEnd/>
            </a:ln>
          </p:spPr>
          <p:txBody>
            <a:bodyPr lIns="0" rIns="0" anchor="ctr"/>
            <a:lstStyle/>
            <a:p>
              <a:pPr algn="ctr"/>
              <a:endParaRPr kumimoji="1" lang="en-US" altLang="zh-CN" sz="2400" b="1">
                <a:solidFill>
                  <a:schemeClr val="accent1"/>
                </a:solidFill>
                <a:latin typeface="微软雅黑" pitchFamily="34" charset="-122"/>
                <a:ea typeface="微软雅黑" pitchFamily="34" charset="-122"/>
              </a:endParaRPr>
            </a:p>
            <a:p>
              <a:pPr algn="ctr"/>
              <a:endParaRPr kumimoji="1" lang="en-US" altLang="zh-CN" sz="1600" b="1">
                <a:solidFill>
                  <a:schemeClr val="accent1"/>
                </a:solidFill>
                <a:latin typeface="微软雅黑" pitchFamily="34" charset="-122"/>
                <a:ea typeface="微软雅黑" pitchFamily="34" charset="-122"/>
              </a:endParaRPr>
            </a:p>
            <a:p>
              <a:pPr algn="ctr"/>
              <a:endParaRPr kumimoji="1" lang="en-US" altLang="zh-CN" sz="1600" b="1">
                <a:solidFill>
                  <a:schemeClr val="accent1"/>
                </a:solidFill>
                <a:latin typeface="微软雅黑" pitchFamily="34" charset="-122"/>
                <a:ea typeface="微软雅黑" pitchFamily="34" charset="-122"/>
              </a:endParaRPr>
            </a:p>
            <a:p>
              <a:pPr algn="ctr"/>
              <a:r>
                <a:rPr kumimoji="1" lang="zh-CN" altLang="en-US" sz="1600" b="1">
                  <a:solidFill>
                    <a:schemeClr val="accent1"/>
                  </a:solidFill>
                  <a:latin typeface="微软雅黑" pitchFamily="34" charset="-122"/>
                  <a:ea typeface="微软雅黑" pitchFamily="34" charset="-122"/>
                </a:rPr>
                <a:t>集团文化</a:t>
              </a:r>
              <a:endParaRPr kumimoji="1" lang="en-US" altLang="zh-CN" sz="1600" b="1">
                <a:solidFill>
                  <a:schemeClr val="accent1"/>
                </a:solidFill>
                <a:latin typeface="微软雅黑" pitchFamily="34" charset="-122"/>
                <a:ea typeface="微软雅黑" pitchFamily="34" charset="-122"/>
              </a:endParaRPr>
            </a:p>
            <a:p>
              <a:pPr algn="ctr"/>
              <a:r>
                <a:rPr lang="en-US" altLang="zh-CN">
                  <a:solidFill>
                    <a:schemeClr val="accent1"/>
                  </a:solidFill>
                  <a:latin typeface="微软雅黑" pitchFamily="34" charset="-122"/>
                  <a:ea typeface="微软雅黑" pitchFamily="34" charset="-122"/>
                </a:rPr>
                <a:t/>
              </a:r>
              <a:br>
                <a:rPr lang="en-US" altLang="zh-CN">
                  <a:solidFill>
                    <a:schemeClr val="accent1"/>
                  </a:solidFill>
                  <a:latin typeface="微软雅黑" pitchFamily="34" charset="-122"/>
                  <a:ea typeface="微软雅黑" pitchFamily="34" charset="-122"/>
                </a:rPr>
              </a:br>
              <a:r>
                <a:rPr kumimoji="1" lang="zh-CN" altLang="en-US">
                  <a:solidFill>
                    <a:schemeClr val="accent1"/>
                  </a:solidFill>
                  <a:latin typeface="微软雅黑" pitchFamily="34" charset="-122"/>
                  <a:ea typeface="微软雅黑" pitchFamily="34" charset="-122"/>
                </a:rPr>
                <a:t> </a:t>
              </a:r>
              <a:r>
                <a:rPr kumimoji="1" lang="zh-CN" altLang="en-US" sz="2400">
                  <a:solidFill>
                    <a:schemeClr val="accent1"/>
                  </a:solidFill>
                  <a:latin typeface="微软雅黑" pitchFamily="34" charset="-122"/>
                  <a:ea typeface="微软雅黑" pitchFamily="34" charset="-122"/>
                </a:rPr>
                <a:t/>
              </a:r>
              <a:br>
                <a:rPr kumimoji="1" lang="zh-CN" altLang="en-US" sz="2400">
                  <a:solidFill>
                    <a:schemeClr val="accent1"/>
                  </a:solidFill>
                  <a:latin typeface="微软雅黑" pitchFamily="34" charset="-122"/>
                  <a:ea typeface="微软雅黑" pitchFamily="34" charset="-122"/>
                </a:rPr>
              </a:br>
              <a:endParaRPr kumimoji="1" lang="zh-CN" altLang="en-US" sz="2400">
                <a:solidFill>
                  <a:schemeClr val="accent1"/>
                </a:solidFill>
                <a:latin typeface="微软雅黑" pitchFamily="34" charset="-122"/>
                <a:ea typeface="微软雅黑" pitchFamily="34" charset="-122"/>
              </a:endParaRPr>
            </a:p>
          </p:txBody>
        </p:sp>
        <p:sp>
          <p:nvSpPr>
            <p:cNvPr id="9229" name="Rectangle 16"/>
            <p:cNvSpPr>
              <a:spLocks noChangeArrowheads="1"/>
            </p:cNvSpPr>
            <p:nvPr/>
          </p:nvSpPr>
          <p:spPr bwMode="auto">
            <a:xfrm>
              <a:off x="2880" y="3576"/>
              <a:ext cx="2721" cy="624"/>
            </a:xfrm>
            <a:prstGeom prst="rect">
              <a:avLst/>
            </a:prstGeom>
            <a:noFill/>
            <a:ln w="9525">
              <a:solidFill>
                <a:schemeClr val="bg2"/>
              </a:solidFill>
              <a:miter lim="800000"/>
              <a:headEnd/>
              <a:tailEnd/>
            </a:ln>
          </p:spPr>
          <p:txBody>
            <a:bodyPr anchor="ctr"/>
            <a:lstStyle/>
            <a:p>
              <a:pPr algn="ctr"/>
              <a:r>
                <a:rPr kumimoji="1" lang="zh-CN" altLang="en-US" sz="1600">
                  <a:solidFill>
                    <a:srgbClr val="0000CC"/>
                  </a:solidFill>
                  <a:latin typeface="微软雅黑" pitchFamily="34" charset="-122"/>
                  <a:ea typeface="微软雅黑" pitchFamily="34" charset="-122"/>
                </a:rPr>
                <a:t>诚信、业绩、专业、团队、学习、创新、公开、</a:t>
              </a:r>
              <a:r>
                <a:rPr kumimoji="1" lang="en-US" altLang="zh-CN" sz="1600">
                  <a:solidFill>
                    <a:srgbClr val="0000CC"/>
                  </a:solidFill>
                  <a:latin typeface="微软雅黑" pitchFamily="34" charset="-122"/>
                  <a:ea typeface="微软雅黑" pitchFamily="34" charset="-122"/>
                </a:rPr>
                <a:t/>
              </a:r>
              <a:br>
                <a:rPr kumimoji="1" lang="en-US" altLang="zh-CN" sz="1600">
                  <a:solidFill>
                    <a:srgbClr val="0000CC"/>
                  </a:solidFill>
                  <a:latin typeface="微软雅黑" pitchFamily="34" charset="-122"/>
                  <a:ea typeface="微软雅黑" pitchFamily="34" charset="-122"/>
                </a:rPr>
              </a:br>
              <a:r>
                <a:rPr kumimoji="1" lang="zh-CN" altLang="en-US" sz="1600">
                  <a:solidFill>
                    <a:srgbClr val="0000CC"/>
                  </a:solidFill>
                  <a:latin typeface="微软雅黑" pitchFamily="34" charset="-122"/>
                  <a:ea typeface="微软雅黑" pitchFamily="34" charset="-122"/>
                </a:rPr>
                <a:t>公正、透明、简单、处以公心、与人为善</a:t>
              </a:r>
              <a:endParaRPr kumimoji="1" lang="en-US" altLang="zh-CN" sz="1600">
                <a:solidFill>
                  <a:srgbClr val="0000CC"/>
                </a:solidFill>
                <a:latin typeface="微软雅黑" pitchFamily="34" charset="-122"/>
                <a:ea typeface="微软雅黑" pitchFamily="34" charset="-122"/>
              </a:endParaRPr>
            </a:p>
          </p:txBody>
        </p:sp>
      </p:grpSp>
      <p:pic>
        <p:nvPicPr>
          <p:cNvPr id="9220" name="Picture 14" descr="自然之源 重塑你我"/>
          <p:cNvPicPr>
            <a:picLocks noChangeAspect="1" noChangeArrowheads="1"/>
          </p:cNvPicPr>
          <p:nvPr/>
        </p:nvPicPr>
        <p:blipFill>
          <a:blip r:embed="rId2" cstate="print"/>
          <a:srcRect/>
          <a:stretch>
            <a:fillRect/>
          </a:stretch>
        </p:blipFill>
        <p:spPr bwMode="auto">
          <a:xfrm>
            <a:off x="304800" y="1600200"/>
            <a:ext cx="8534400" cy="1219200"/>
          </a:xfrm>
          <a:prstGeom prst="rect">
            <a:avLst/>
          </a:prstGeom>
          <a:noFill/>
          <a:ln w="9525">
            <a:noFill/>
            <a:miter lim="800000"/>
            <a:headEnd/>
            <a:tailEnd/>
          </a:ln>
        </p:spPr>
      </p:pic>
      <p:sp>
        <p:nvSpPr>
          <p:cNvPr id="14"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type="title"/>
          </p:nvPr>
        </p:nvSpPr>
        <p:spPr/>
        <p:txBody>
          <a:bodyPr/>
          <a:lstStyle/>
          <a:p>
            <a:pPr eaLnBrk="1" hangingPunct="1"/>
            <a:r>
              <a:rPr lang="zh-CN" altLang="en-US" sz="3200" smtClean="0">
                <a:solidFill>
                  <a:srgbClr val="0070C0"/>
                </a:solidFill>
              </a:rPr>
              <a:t>中粮概况</a:t>
            </a:r>
            <a:endParaRPr lang="zh-CN" altLang="en-US" sz="3200" smtClean="0">
              <a:solidFill>
                <a:srgbClr val="0070C0"/>
              </a:solidFill>
              <a:latin typeface="Arial Unicode MS" pitchFamily="34" charset="-122"/>
              <a:ea typeface="Arial Unicode MS" pitchFamily="34" charset="-122"/>
              <a:cs typeface="Arial Unicode MS" pitchFamily="34" charset="-122"/>
            </a:endParaRPr>
          </a:p>
        </p:txBody>
      </p:sp>
      <p:sp>
        <p:nvSpPr>
          <p:cNvPr id="10245" name="TextBox 6"/>
          <p:cNvSpPr txBox="1">
            <a:spLocks noChangeArrowheads="1"/>
          </p:cNvSpPr>
          <p:nvPr/>
        </p:nvSpPr>
        <p:spPr bwMode="auto">
          <a:xfrm>
            <a:off x="304800" y="1752600"/>
            <a:ext cx="4648200" cy="4632037"/>
          </a:xfrm>
          <a:prstGeom prst="rect">
            <a:avLst/>
          </a:prstGeom>
          <a:noFill/>
          <a:ln w="9525">
            <a:noFill/>
            <a:miter lim="800000"/>
            <a:headEnd/>
            <a:tailEnd/>
          </a:ln>
        </p:spPr>
        <p:txBody>
          <a:bodyPr wrap="square">
            <a:spAutoFit/>
          </a:bodyPr>
          <a:lstStyle/>
          <a:p>
            <a:pPr algn="just">
              <a:spcBef>
                <a:spcPts val="600"/>
              </a:spcBef>
              <a:buFont typeface="Arial" charset="0"/>
              <a:buChar char="•"/>
            </a:pPr>
            <a:r>
              <a:rPr kumimoji="1" lang="zh-CN" altLang="en-US" sz="1600" dirty="0" smtClean="0">
                <a:latin typeface="微软雅黑" pitchFamily="34" charset="-122"/>
                <a:ea typeface="微软雅黑" pitchFamily="34" charset="-122"/>
              </a:rPr>
              <a:t>中国最大的粮油食品企业</a:t>
            </a:r>
            <a:r>
              <a:rPr kumimoji="1" lang="en-US" altLang="zh-CN" sz="1600" dirty="0" smtClean="0">
                <a:latin typeface="微软雅黑" pitchFamily="34" charset="-122"/>
                <a:ea typeface="微软雅黑" pitchFamily="34" charset="-122"/>
              </a:rPr>
              <a:t>，</a:t>
            </a:r>
            <a:r>
              <a:rPr kumimoji="1" lang="zh-CN" altLang="en-US" sz="1600" dirty="0" smtClean="0">
                <a:latin typeface="微软雅黑" pitchFamily="34" charset="-122"/>
                <a:ea typeface="微软雅黑" pitchFamily="34" charset="-122"/>
              </a:rPr>
              <a:t>中国</a:t>
            </a:r>
            <a:r>
              <a:rPr kumimoji="1" lang="zh-CN" altLang="en-US" sz="1600" dirty="0">
                <a:latin typeface="微软雅黑" pitchFamily="34" charset="-122"/>
                <a:ea typeface="微软雅黑" pitchFamily="34" charset="-122"/>
              </a:rPr>
              <a:t>领先的农产品、食品领域多元化产品和服务供应</a:t>
            </a:r>
            <a:r>
              <a:rPr kumimoji="1" lang="zh-CN" altLang="en-US" sz="1600" dirty="0" smtClean="0">
                <a:latin typeface="微软雅黑" pitchFamily="34" charset="-122"/>
                <a:ea typeface="微软雅黑" pitchFamily="34" charset="-122"/>
              </a:rPr>
              <a:t>商；</a:t>
            </a: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r>
              <a:rPr kumimoji="1" lang="en-US" altLang="zh-CN" sz="1600" dirty="0" smtClean="0">
                <a:latin typeface="微软雅黑" pitchFamily="34" charset="-122"/>
                <a:ea typeface="微软雅黑" pitchFamily="34" charset="-122"/>
              </a:rPr>
              <a:t>2010</a:t>
            </a:r>
            <a:r>
              <a:rPr kumimoji="1" lang="zh-CN" altLang="en-US" sz="1600" dirty="0">
                <a:latin typeface="微软雅黑" pitchFamily="34" charset="-122"/>
                <a:ea typeface="微软雅黑" pitchFamily="34" charset="-122"/>
              </a:rPr>
              <a:t>年总资产突破</a:t>
            </a:r>
            <a:r>
              <a:rPr kumimoji="1" lang="en-US" altLang="zh-CN" sz="1600" dirty="0">
                <a:latin typeface="微软雅黑" pitchFamily="34" charset="-122"/>
                <a:ea typeface="微软雅黑" pitchFamily="34" charset="-122"/>
              </a:rPr>
              <a:t>2</a:t>
            </a:r>
            <a:r>
              <a:rPr kumimoji="1" lang="zh-CN" altLang="en-US" sz="1600" dirty="0">
                <a:latin typeface="微软雅黑" pitchFamily="34" charset="-122"/>
                <a:ea typeface="微软雅黑" pitchFamily="34" charset="-122"/>
              </a:rPr>
              <a:t>千亿元</a:t>
            </a:r>
            <a:r>
              <a:rPr kumimoji="1" lang="zh-CN" altLang="en-US" sz="1600" dirty="0" smtClean="0">
                <a:latin typeface="微软雅黑" pitchFamily="34" charset="-122"/>
                <a:ea typeface="微软雅黑" pitchFamily="34" charset="-122"/>
              </a:rPr>
              <a:t>；</a:t>
            </a: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r>
              <a:rPr kumimoji="1" lang="zh-CN" altLang="en-US" sz="1600" dirty="0" smtClean="0">
                <a:latin typeface="微软雅黑" pitchFamily="34" charset="-122"/>
                <a:ea typeface="微软雅黑" pitchFamily="34" charset="-122"/>
              </a:rPr>
              <a:t>中央直接管理的</a:t>
            </a:r>
            <a:r>
              <a:rPr kumimoji="1" lang="en-US" altLang="zh-CN" sz="1600" dirty="0" smtClean="0">
                <a:latin typeface="微软雅黑" pitchFamily="34" charset="-122"/>
                <a:ea typeface="微软雅黑" pitchFamily="34" charset="-122"/>
              </a:rPr>
              <a:t>53</a:t>
            </a:r>
            <a:r>
              <a:rPr kumimoji="1" lang="zh-CN" altLang="en-US" sz="1600" dirty="0" smtClean="0">
                <a:latin typeface="微软雅黑" pitchFamily="34" charset="-122"/>
                <a:ea typeface="微软雅黑" pitchFamily="34" charset="-122"/>
              </a:rPr>
              <a:t>家国有重要骨干企业之一；</a:t>
            </a: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r>
              <a:rPr kumimoji="1" lang="zh-CN" altLang="en-US" sz="1600" dirty="0" smtClean="0">
                <a:latin typeface="微软雅黑" pitchFamily="34" charset="-122"/>
                <a:ea typeface="微软雅黑" pitchFamily="34" charset="-122"/>
              </a:rPr>
              <a:t>多年来，持续稳居中国食品工业百强之首；</a:t>
            </a:r>
          </a:p>
          <a:p>
            <a:pPr algn="just">
              <a:spcBef>
                <a:spcPts val="600"/>
              </a:spcBef>
              <a:buFont typeface="Arial" charset="0"/>
              <a:buChar char="•"/>
            </a:pP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r>
              <a:rPr kumimoji="1" lang="zh-CN" altLang="en-US" sz="1600" dirty="0" smtClean="0">
                <a:latin typeface="微软雅黑" pitchFamily="34" charset="-122"/>
                <a:ea typeface="微软雅黑" pitchFamily="34" charset="-122"/>
              </a:rPr>
              <a:t>从</a:t>
            </a:r>
            <a:r>
              <a:rPr kumimoji="1" lang="en-US" altLang="zh-CN" sz="1600" dirty="0" smtClean="0">
                <a:latin typeface="微软雅黑" pitchFamily="34" charset="-122"/>
                <a:ea typeface="微软雅黑" pitchFamily="34" charset="-122"/>
              </a:rPr>
              <a:t>1994</a:t>
            </a:r>
            <a:r>
              <a:rPr kumimoji="1" lang="zh-CN" altLang="en-US" sz="1600" dirty="0" smtClean="0">
                <a:latin typeface="微软雅黑" pitchFamily="34" charset="-122"/>
                <a:ea typeface="微软雅黑" pitchFamily="34" charset="-122"/>
              </a:rPr>
              <a:t>年连续</a:t>
            </a:r>
            <a:r>
              <a:rPr kumimoji="1" lang="en-US" altLang="zh-CN" sz="1600" dirty="0" smtClean="0">
                <a:latin typeface="微软雅黑" pitchFamily="34" charset="-122"/>
                <a:ea typeface="微软雅黑" pitchFamily="34" charset="-122"/>
              </a:rPr>
              <a:t>18</a:t>
            </a:r>
            <a:r>
              <a:rPr kumimoji="1" lang="zh-CN" altLang="en-US" sz="1600" dirty="0" smtClean="0">
                <a:latin typeface="微软雅黑" pitchFamily="34" charset="-122"/>
                <a:ea typeface="微软雅黑" pitchFamily="34" charset="-122"/>
              </a:rPr>
              <a:t>年入选</a:t>
            </a:r>
            <a:r>
              <a:rPr kumimoji="1" lang="en-US" altLang="zh-CN" sz="1600" dirty="0" smtClean="0">
                <a:latin typeface="微软雅黑" pitchFamily="34" charset="-122"/>
                <a:ea typeface="微软雅黑" pitchFamily="34" charset="-122"/>
              </a:rPr>
              <a:t>《</a:t>
            </a:r>
            <a:r>
              <a:rPr kumimoji="1" lang="zh-CN" altLang="en-US" sz="1600" dirty="0" smtClean="0">
                <a:latin typeface="微软雅黑" pitchFamily="34" charset="-122"/>
                <a:ea typeface="微软雅黑" pitchFamily="34" charset="-122"/>
              </a:rPr>
              <a:t>财富</a:t>
            </a:r>
            <a:r>
              <a:rPr kumimoji="1" lang="en-US" altLang="zh-CN" sz="1600" dirty="0" smtClean="0">
                <a:latin typeface="微软雅黑" pitchFamily="34" charset="-122"/>
                <a:ea typeface="微软雅黑" pitchFamily="34" charset="-122"/>
              </a:rPr>
              <a:t>》</a:t>
            </a:r>
            <a:r>
              <a:rPr kumimoji="1" lang="zh-CN" altLang="en-US" sz="1600" dirty="0" smtClean="0">
                <a:latin typeface="微软雅黑" pitchFamily="34" charset="-122"/>
                <a:ea typeface="微软雅黑" pitchFamily="34" charset="-122"/>
              </a:rPr>
              <a:t>全球</a:t>
            </a:r>
            <a:r>
              <a:rPr kumimoji="1" lang="en-US" altLang="zh-CN" sz="1600" dirty="0" smtClean="0">
                <a:latin typeface="微软雅黑" pitchFamily="34" charset="-122"/>
                <a:ea typeface="微软雅黑" pitchFamily="34" charset="-122"/>
              </a:rPr>
              <a:t>500</a:t>
            </a:r>
            <a:r>
              <a:rPr kumimoji="1" lang="zh-CN" altLang="en-US" sz="1600" dirty="0" smtClean="0">
                <a:latin typeface="微软雅黑" pitchFamily="34" charset="-122"/>
                <a:ea typeface="微软雅黑" pitchFamily="34" charset="-122"/>
              </a:rPr>
              <a:t>强，</a:t>
            </a:r>
            <a:r>
              <a:rPr lang="en-US" altLang="zh-CN" sz="1600" dirty="0" smtClean="0">
                <a:latin typeface="微软雅黑" pitchFamily="34" charset="-122"/>
                <a:ea typeface="微软雅黑" pitchFamily="34" charset="-122"/>
              </a:rPr>
              <a:t>2011</a:t>
            </a:r>
            <a:r>
              <a:rPr lang="zh-CN" altLang="en-US" sz="1600" dirty="0" smtClean="0">
                <a:latin typeface="微软雅黑" pitchFamily="34" charset="-122"/>
                <a:ea typeface="微软雅黑" pitchFamily="34" charset="-122"/>
              </a:rPr>
              <a:t>年列第</a:t>
            </a:r>
            <a:r>
              <a:rPr lang="en-US" altLang="zh-CN" sz="1600" dirty="0" smtClean="0">
                <a:latin typeface="微软雅黑" pitchFamily="34" charset="-122"/>
                <a:ea typeface="微软雅黑" pitchFamily="34" charset="-122"/>
              </a:rPr>
              <a:t>366</a:t>
            </a:r>
            <a:r>
              <a:rPr lang="zh-CN" altLang="en-US" sz="1600" dirty="0" smtClean="0">
                <a:latin typeface="微软雅黑" pitchFamily="34" charset="-122"/>
                <a:ea typeface="微软雅黑" pitchFamily="34" charset="-122"/>
              </a:rPr>
              <a:t>位</a:t>
            </a:r>
            <a:r>
              <a:rPr kumimoji="1" lang="zh-CN" altLang="en-US" sz="1600" dirty="0" smtClean="0">
                <a:latin typeface="微软雅黑" pitchFamily="34" charset="-122"/>
                <a:ea typeface="微软雅黑" pitchFamily="34" charset="-122"/>
              </a:rPr>
              <a:t>；</a:t>
            </a: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endParaRPr kumimoji="1" lang="en-US" altLang="zh-CN" sz="1600" dirty="0" smtClean="0">
              <a:latin typeface="微软雅黑" pitchFamily="34" charset="-122"/>
              <a:ea typeface="微软雅黑" pitchFamily="34" charset="-122"/>
            </a:endParaRPr>
          </a:p>
          <a:p>
            <a:pPr algn="just">
              <a:spcBef>
                <a:spcPts val="600"/>
              </a:spcBef>
              <a:buFont typeface="Arial" charset="0"/>
              <a:buChar char="•"/>
            </a:pPr>
            <a:r>
              <a:rPr lang="en-US" altLang="zh-CN" sz="1600" dirty="0" smtClean="0">
                <a:latin typeface="微软雅黑" pitchFamily="34" charset="-122"/>
                <a:ea typeface="微软雅黑" pitchFamily="34" charset="-122"/>
              </a:rPr>
              <a:t>2007-2010</a:t>
            </a:r>
            <a:r>
              <a:rPr lang="zh-CN" altLang="en-US" sz="1600" dirty="0" smtClean="0">
                <a:latin typeface="微软雅黑" pitchFamily="34" charset="-122"/>
                <a:ea typeface="微软雅黑" pitchFamily="34" charset="-122"/>
              </a:rPr>
              <a:t>年连续四年入选国资委“中央企业负责人经营业绩考核</a:t>
            </a:r>
            <a:r>
              <a:rPr lang="en-US" altLang="zh-CN" sz="1600" dirty="0" smtClean="0">
                <a:latin typeface="微软雅黑" pitchFamily="34" charset="-122"/>
                <a:ea typeface="微软雅黑" pitchFamily="34" charset="-122"/>
              </a:rPr>
              <a:t>A</a:t>
            </a:r>
            <a:r>
              <a:rPr lang="zh-CN" altLang="en-US" sz="1600" dirty="0" smtClean="0">
                <a:latin typeface="微软雅黑" pitchFamily="34" charset="-122"/>
                <a:ea typeface="微软雅黑" pitchFamily="34" charset="-122"/>
              </a:rPr>
              <a:t>级企业”</a:t>
            </a:r>
            <a:endParaRPr lang="en-US" altLang="zh-CN" sz="1600" dirty="0" smtClean="0">
              <a:latin typeface="微软雅黑" pitchFamily="34" charset="-122"/>
              <a:ea typeface="微软雅黑" pitchFamily="34" charset="-122"/>
            </a:endParaRPr>
          </a:p>
          <a:p>
            <a:pPr algn="just">
              <a:spcBef>
                <a:spcPts val="600"/>
              </a:spcBef>
            </a:pPr>
            <a:r>
              <a:rPr lang="en-US" altLang="zh-CN" sz="1600" dirty="0" smtClean="0">
                <a:latin typeface="微软雅黑" pitchFamily="34" charset="-122"/>
                <a:ea typeface="微软雅黑" pitchFamily="34" charset="-122"/>
              </a:rPr>
              <a:t>  </a:t>
            </a:r>
            <a:endParaRPr kumimoji="1" lang="zh-CN" altLang="en-US" sz="1600" dirty="0">
              <a:latin typeface="微软雅黑" pitchFamily="34" charset="-122"/>
              <a:ea typeface="微软雅黑" pitchFamily="34" charset="-122"/>
            </a:endParaRPr>
          </a:p>
        </p:txBody>
      </p:sp>
      <p:grpSp>
        <p:nvGrpSpPr>
          <p:cNvPr id="10247" name="组合 8"/>
          <p:cNvGrpSpPr>
            <a:grpSpLocks/>
          </p:cNvGrpSpPr>
          <p:nvPr/>
        </p:nvGrpSpPr>
        <p:grpSpPr bwMode="auto">
          <a:xfrm>
            <a:off x="4953000" y="2667000"/>
            <a:ext cx="3803650" cy="3810000"/>
            <a:chOff x="4644008" y="1610814"/>
            <a:chExt cx="4032448" cy="3962400"/>
          </a:xfrm>
        </p:grpSpPr>
        <p:pic>
          <p:nvPicPr>
            <p:cNvPr id="10250" name="Picture 4" descr="http://www.ad518.com/upfile/2010/09/2010-09-26-183433-mb82mn.png"/>
            <p:cNvPicPr>
              <a:picLocks noChangeAspect="1" noChangeArrowheads="1"/>
            </p:cNvPicPr>
            <p:nvPr/>
          </p:nvPicPr>
          <p:blipFill>
            <a:blip r:embed="rId3" cstate="print"/>
            <a:srcRect l="3162" t="4741" r="2019" b="3598"/>
            <a:stretch>
              <a:fillRect/>
            </a:stretch>
          </p:blipFill>
          <p:spPr bwMode="auto">
            <a:xfrm>
              <a:off x="4644008" y="1610814"/>
              <a:ext cx="4032448" cy="3898034"/>
            </a:xfrm>
            <a:prstGeom prst="rect">
              <a:avLst/>
            </a:prstGeom>
            <a:noFill/>
            <a:ln w="9525">
              <a:noFill/>
              <a:miter lim="800000"/>
              <a:headEnd/>
              <a:tailEnd/>
            </a:ln>
          </p:spPr>
        </p:pic>
        <p:sp>
          <p:nvSpPr>
            <p:cNvPr id="11" name="矩形 10"/>
            <p:cNvSpPr/>
            <p:nvPr/>
          </p:nvSpPr>
          <p:spPr bwMode="auto">
            <a:xfrm>
              <a:off x="7920793" y="5069660"/>
              <a:ext cx="720320" cy="50355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nSpc>
                  <a:spcPct val="150000"/>
                </a:lnSpc>
                <a:spcBef>
                  <a:spcPct val="50000"/>
                </a:spcBef>
                <a:defRPr/>
              </a:pPr>
              <a:endParaRPr kumimoji="1" lang="zh-CN" altLang="en-US">
                <a:solidFill>
                  <a:schemeClr val="tx1"/>
                </a:solidFill>
                <a:latin typeface="Times New Roman" pitchFamily="18" charset="0"/>
                <a:ea typeface="宋体" pitchFamily="2" charset="-122"/>
              </a:endParaRPr>
            </a:p>
          </p:txBody>
        </p:sp>
      </p:grpSp>
      <p:sp>
        <p:nvSpPr>
          <p:cNvPr id="12"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3"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1" name="矩形 87"/>
          <p:cNvSpPr>
            <a:spLocks noChangeArrowheads="1"/>
          </p:cNvSpPr>
          <p:nvPr/>
        </p:nvSpPr>
        <p:spPr bwMode="auto">
          <a:xfrm>
            <a:off x="1676400" y="6505575"/>
            <a:ext cx="7086600" cy="276225"/>
          </a:xfrm>
          <a:prstGeom prst="rect">
            <a:avLst/>
          </a:prstGeom>
          <a:noFill/>
          <a:ln w="9525">
            <a:noFill/>
            <a:miter lim="800000"/>
            <a:headEnd/>
            <a:tailEnd/>
          </a:ln>
        </p:spPr>
        <p:txBody>
          <a:bodyPr>
            <a:spAutoFit/>
          </a:bodyPr>
          <a:lstStyle/>
          <a:p>
            <a:r>
              <a:rPr lang="en-US" altLang="zh-CN" sz="1200">
                <a:solidFill>
                  <a:srgbClr val="0070C0"/>
                </a:solidFill>
              </a:rPr>
              <a:t>Source:  http://money.cnn.com/magazines/fortune/global500/2011/full_list/</a:t>
            </a:r>
            <a:endParaRPr lang="zh-CN" altLang="en-US" sz="1200">
              <a:solidFill>
                <a:srgbClr val="0070C0"/>
              </a:solidFill>
            </a:endParaRPr>
          </a:p>
        </p:txBody>
      </p:sp>
      <p:sp>
        <p:nvSpPr>
          <p:cNvPr id="9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pic>
        <p:nvPicPr>
          <p:cNvPr id="8193" name="Picture 1"/>
          <p:cNvPicPr>
            <a:picLocks noChangeAspect="1" noChangeArrowheads="1"/>
          </p:cNvPicPr>
          <p:nvPr/>
        </p:nvPicPr>
        <p:blipFill>
          <a:blip r:embed="rId3" cstate="print"/>
          <a:srcRect l="28334" t="23111" r="16667" b="14667"/>
          <a:stretch>
            <a:fillRect/>
          </a:stretch>
        </p:blipFill>
        <p:spPr bwMode="auto">
          <a:xfrm>
            <a:off x="381000" y="1600200"/>
            <a:ext cx="8458200" cy="4953000"/>
          </a:xfrm>
          <a:prstGeom prst="rect">
            <a:avLst/>
          </a:prstGeom>
          <a:noFill/>
          <a:ln w="9525">
            <a:noFill/>
            <a:miter lim="800000"/>
            <a:headEnd/>
            <a:tailEnd/>
          </a:ln>
        </p:spPr>
      </p:pic>
      <p:sp>
        <p:nvSpPr>
          <p:cNvPr id="91" name="矩形 14"/>
          <p:cNvSpPr>
            <a:spLocks noChangeArrowheads="1"/>
          </p:cNvSpPr>
          <p:nvPr>
            <p:custDataLst>
              <p:tags r:id="rId1"/>
            </p:custDataLst>
          </p:nvPr>
        </p:nvSpPr>
        <p:spPr bwMode="auto">
          <a:xfrm>
            <a:off x="304800" y="1524000"/>
            <a:ext cx="8534400" cy="50292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p:cNvSpPr>
            <a:spLocks/>
          </p:cNvSpPr>
          <p:nvPr/>
        </p:nvSpPr>
        <p:spPr bwMode="auto">
          <a:xfrm>
            <a:off x="563563" y="2087563"/>
            <a:ext cx="8123237" cy="2722562"/>
          </a:xfrm>
          <a:custGeom>
            <a:avLst/>
            <a:gdLst>
              <a:gd name="T0" fmla="*/ 0 w 4461"/>
              <a:gd name="T1" fmla="*/ 0 h 2346"/>
              <a:gd name="T2" fmla="*/ 0 w 4461"/>
              <a:gd name="T3" fmla="*/ 2147483647 h 2346"/>
              <a:gd name="T4" fmla="*/ 2147483647 w 4461"/>
              <a:gd name="T5" fmla="*/ 2147483647 h 2346"/>
              <a:gd name="T6" fmla="*/ 0 60000 65536"/>
              <a:gd name="T7" fmla="*/ 0 60000 65536"/>
              <a:gd name="T8" fmla="*/ 0 60000 65536"/>
              <a:gd name="T9" fmla="*/ 0 w 4461"/>
              <a:gd name="T10" fmla="*/ 0 h 2346"/>
              <a:gd name="T11" fmla="*/ 4461 w 4461"/>
              <a:gd name="T12" fmla="*/ 2346 h 2346"/>
            </a:gdLst>
            <a:ahLst/>
            <a:cxnLst>
              <a:cxn ang="T6">
                <a:pos x="T0" y="T1"/>
              </a:cxn>
              <a:cxn ang="T7">
                <a:pos x="T2" y="T3"/>
              </a:cxn>
              <a:cxn ang="T8">
                <a:pos x="T4" y="T5"/>
              </a:cxn>
            </a:cxnLst>
            <a:rect l="T9" t="T10" r="T11" b="T12"/>
            <a:pathLst>
              <a:path w="4461" h="2346">
                <a:moveTo>
                  <a:pt x="0" y="0"/>
                </a:moveTo>
                <a:lnTo>
                  <a:pt x="0" y="2346"/>
                </a:lnTo>
                <a:lnTo>
                  <a:pt x="4461" y="2346"/>
                </a:lnTo>
              </a:path>
            </a:pathLst>
          </a:custGeom>
          <a:noFill/>
          <a:ln w="38100">
            <a:solidFill>
              <a:srgbClr val="004785"/>
            </a:solidFill>
            <a:round/>
            <a:headEnd type="stealth" w="med" len="med"/>
            <a:tailEnd type="stealth" w="med" len="med"/>
          </a:ln>
        </p:spPr>
        <p:txBody>
          <a:bodyPr/>
          <a:lstStyle/>
          <a:p>
            <a:pPr fontAlgn="auto">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6" name="Freeform 3"/>
          <p:cNvSpPr>
            <a:spLocks/>
          </p:cNvSpPr>
          <p:nvPr/>
        </p:nvSpPr>
        <p:spPr bwMode="auto">
          <a:xfrm>
            <a:off x="563563" y="3767138"/>
            <a:ext cx="1951037" cy="471487"/>
          </a:xfrm>
          <a:custGeom>
            <a:avLst/>
            <a:gdLst>
              <a:gd name="T0" fmla="*/ 0 w 1849"/>
              <a:gd name="T1" fmla="*/ 2147483647 h 726"/>
              <a:gd name="T2" fmla="*/ 2147483647 w 1849"/>
              <a:gd name="T3" fmla="*/ 2147483647 h 726"/>
              <a:gd name="T4" fmla="*/ 2147483647 w 1849"/>
              <a:gd name="T5" fmla="*/ 2147483647 h 726"/>
              <a:gd name="T6" fmla="*/ 2147483647 w 1849"/>
              <a:gd name="T7" fmla="*/ 2147483647 h 726"/>
              <a:gd name="T8" fmla="*/ 0 60000 65536"/>
              <a:gd name="T9" fmla="*/ 0 60000 65536"/>
              <a:gd name="T10" fmla="*/ 0 60000 65536"/>
              <a:gd name="T11" fmla="*/ 0 60000 65536"/>
              <a:gd name="T12" fmla="*/ 0 w 1849"/>
              <a:gd name="T13" fmla="*/ 0 h 726"/>
              <a:gd name="T14" fmla="*/ 1849 w 1849"/>
              <a:gd name="T15" fmla="*/ 726 h 726"/>
            </a:gdLst>
            <a:ahLst/>
            <a:cxnLst>
              <a:cxn ang="T8">
                <a:pos x="T0" y="T1"/>
              </a:cxn>
              <a:cxn ang="T9">
                <a:pos x="T2" y="T3"/>
              </a:cxn>
              <a:cxn ang="T10">
                <a:pos x="T4" y="T5"/>
              </a:cxn>
              <a:cxn ang="T11">
                <a:pos x="T6" y="T7"/>
              </a:cxn>
            </a:cxnLst>
            <a:rect l="T12" t="T13" r="T14" b="T15"/>
            <a:pathLst>
              <a:path w="1849" h="726">
                <a:moveTo>
                  <a:pt x="0" y="726"/>
                </a:moveTo>
                <a:cubicBezTo>
                  <a:pt x="167" y="557"/>
                  <a:pt x="334" y="388"/>
                  <a:pt x="537" y="272"/>
                </a:cubicBezTo>
                <a:cubicBezTo>
                  <a:pt x="740" y="156"/>
                  <a:pt x="1002" y="56"/>
                  <a:pt x="1221" y="28"/>
                </a:cubicBezTo>
                <a:cubicBezTo>
                  <a:pt x="1440" y="0"/>
                  <a:pt x="1695" y="56"/>
                  <a:pt x="1849" y="105"/>
                </a:cubicBezTo>
              </a:path>
            </a:pathLst>
          </a:custGeom>
          <a:noFill/>
          <a:ln w="9525">
            <a:solidFill>
              <a:srgbClr val="6EA5C4"/>
            </a:solidFill>
            <a:round/>
            <a:headEnd/>
            <a:tailEnd/>
          </a:ln>
          <a:scene3d>
            <a:camera prst="legacyObliqueTopRight"/>
            <a:lightRig rig="legacyFlat3" dir="b"/>
          </a:scene3d>
          <a:sp3d extrusionH="227000" prstMaterial="legacyMatte">
            <a:bevelT w="13500" h="13500" prst="angle"/>
            <a:bevelB w="13500" h="13500" prst="angle"/>
            <a:extrusionClr>
              <a:srgbClr val="6EA5C4"/>
            </a:extrusionClr>
          </a:sp3d>
        </p:spPr>
        <p:txBody>
          <a:bodyPr wrap="none" anchor="ctr">
            <a:flatTx/>
          </a:bodyPr>
          <a:lstStyle/>
          <a:p>
            <a:pPr fontAlgn="auto">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9" name="Rectangle 6"/>
          <p:cNvSpPr>
            <a:spLocks noChangeArrowheads="1"/>
          </p:cNvSpPr>
          <p:nvPr/>
        </p:nvSpPr>
        <p:spPr bwMode="auto">
          <a:xfrm>
            <a:off x="381000" y="4186238"/>
            <a:ext cx="2378075" cy="277812"/>
          </a:xfrm>
          <a:prstGeom prst="rect">
            <a:avLst/>
          </a:prstGeom>
          <a:noFill/>
          <a:ln w="9525">
            <a:noFill/>
            <a:miter lim="800000"/>
            <a:headEnd/>
            <a:tailEnd/>
          </a:ln>
        </p:spPr>
        <p:txBody>
          <a:bodyPr lIns="3809" tIns="0" rIns="3809" bIns="0">
            <a:spAutoFit/>
          </a:bodyPr>
          <a:lstStyle/>
          <a:p>
            <a:pPr marL="487363" lvl="1" indent="-187325" defTabSz="598488">
              <a:buClr>
                <a:srgbClr val="0595D4"/>
              </a:buClr>
              <a:defRPr/>
            </a:pPr>
            <a:r>
              <a:rPr lang="zh-CN" altLang="en-US" dirty="0">
                <a:latin typeface="微软雅黑" pitchFamily="34" charset="-122"/>
                <a:ea typeface="微软雅黑" pitchFamily="34" charset="-122"/>
                <a:cs typeface="Arial" pitchFamily="34" charset="0"/>
              </a:rPr>
              <a:t>“政府公司阶段”</a:t>
            </a:r>
          </a:p>
        </p:txBody>
      </p:sp>
      <p:sp>
        <p:nvSpPr>
          <p:cNvPr id="10" name="Rectangle 7"/>
          <p:cNvSpPr>
            <a:spLocks noChangeArrowheads="1"/>
          </p:cNvSpPr>
          <p:nvPr/>
        </p:nvSpPr>
        <p:spPr bwMode="auto">
          <a:xfrm>
            <a:off x="2667000" y="3743325"/>
            <a:ext cx="1828800" cy="830263"/>
          </a:xfrm>
          <a:prstGeom prst="rect">
            <a:avLst/>
          </a:prstGeom>
          <a:noFill/>
          <a:ln w="9525">
            <a:noFill/>
            <a:miter lim="800000"/>
            <a:headEnd/>
            <a:tailEnd/>
          </a:ln>
        </p:spPr>
        <p:txBody>
          <a:bodyPr lIns="3809" tIns="0" rIns="3809" bIns="0">
            <a:spAutoFit/>
          </a:bodyPr>
          <a:lstStyle/>
          <a:p>
            <a:pPr marL="177800" lvl="1" defTabSz="598488">
              <a:buClr>
                <a:srgbClr val="0595D4"/>
              </a:buClr>
              <a:defRPr/>
            </a:pPr>
            <a:r>
              <a:rPr lang="zh-CN" altLang="en-US" dirty="0">
                <a:latin typeface="微软雅黑" pitchFamily="34" charset="-122"/>
                <a:ea typeface="微软雅黑" pitchFamily="34" charset="-122"/>
                <a:cs typeface="Arial" pitchFamily="34" charset="0"/>
              </a:rPr>
              <a:t>由政策型贸易向市场化贸易和实业转型阶段</a:t>
            </a:r>
            <a:endParaRPr lang="en-US" altLang="zh-CN" dirty="0">
              <a:latin typeface="微软雅黑" pitchFamily="34" charset="-122"/>
              <a:ea typeface="微软雅黑" pitchFamily="34" charset="-122"/>
              <a:cs typeface="Arial" pitchFamily="34" charset="0"/>
            </a:endParaRPr>
          </a:p>
        </p:txBody>
      </p:sp>
      <p:sp>
        <p:nvSpPr>
          <p:cNvPr id="11" name="Rectangle 8"/>
          <p:cNvSpPr>
            <a:spLocks noChangeArrowheads="1"/>
          </p:cNvSpPr>
          <p:nvPr/>
        </p:nvSpPr>
        <p:spPr bwMode="auto">
          <a:xfrm>
            <a:off x="4724400" y="3386138"/>
            <a:ext cx="1828800" cy="830262"/>
          </a:xfrm>
          <a:prstGeom prst="rect">
            <a:avLst/>
          </a:prstGeom>
          <a:noFill/>
          <a:ln w="9525">
            <a:noFill/>
            <a:miter lim="800000"/>
            <a:headEnd/>
            <a:tailEnd/>
          </a:ln>
        </p:spPr>
        <p:txBody>
          <a:bodyPr lIns="3809" tIns="0" rIns="3809" bIns="0">
            <a:spAutoFit/>
          </a:bodyPr>
          <a:lstStyle/>
          <a:p>
            <a:pPr marL="177800" lvl="1" algn="just" defTabSz="598488">
              <a:buClr>
                <a:srgbClr val="0595D4"/>
              </a:buClr>
              <a:defRPr/>
            </a:pPr>
            <a:r>
              <a:rPr lang="zh-CN" altLang="en-US" dirty="0">
                <a:latin typeface="微软雅黑" pitchFamily="34" charset="-122"/>
                <a:ea typeface="微软雅黑" pitchFamily="34" charset="-122"/>
                <a:cs typeface="Arial" pitchFamily="34" charset="0"/>
              </a:rPr>
              <a:t>由多元化投资向“有限相关多元化”转型阶段</a:t>
            </a:r>
            <a:endParaRPr lang="en-US" altLang="zh-CN" dirty="0">
              <a:latin typeface="微软雅黑" pitchFamily="34" charset="-122"/>
              <a:ea typeface="微软雅黑" pitchFamily="34" charset="-122"/>
              <a:cs typeface="Arial" pitchFamily="34" charset="0"/>
            </a:endParaRPr>
          </a:p>
        </p:txBody>
      </p:sp>
      <p:sp>
        <p:nvSpPr>
          <p:cNvPr id="12" name="Rectangle 9"/>
          <p:cNvSpPr>
            <a:spLocks noChangeArrowheads="1"/>
          </p:cNvSpPr>
          <p:nvPr/>
        </p:nvSpPr>
        <p:spPr bwMode="auto">
          <a:xfrm>
            <a:off x="2057400" y="4811713"/>
            <a:ext cx="1058863" cy="244475"/>
          </a:xfrm>
          <a:prstGeom prst="rect">
            <a:avLst/>
          </a:prstGeom>
          <a:noFill/>
          <a:ln w="9525">
            <a:noFill/>
            <a:miter lim="800000"/>
            <a:headEnd/>
            <a:tailEnd/>
          </a:ln>
        </p:spPr>
        <p:txBody>
          <a:bodyPr lIns="3809" tIns="0" rIns="3809" bIns="0">
            <a:spAutoFit/>
          </a:bodyPr>
          <a:lstStyle/>
          <a:p>
            <a:pPr marL="487363" lvl="1" indent="-187325" defTabSz="598488">
              <a:buClr>
                <a:srgbClr val="0595D4"/>
              </a:buClr>
              <a:defRPr/>
            </a:pPr>
            <a:r>
              <a:rPr lang="en-US" altLang="zh-CN" sz="1600" dirty="0">
                <a:latin typeface="微软雅黑" pitchFamily="34" charset="-122"/>
                <a:ea typeface="微软雅黑" pitchFamily="34" charset="-122"/>
              </a:rPr>
              <a:t>1987</a:t>
            </a:r>
            <a:endParaRPr lang="ko-KR" altLang="en-US" sz="1600" dirty="0">
              <a:latin typeface="微软雅黑" pitchFamily="34" charset="-122"/>
              <a:ea typeface="+mn-ea"/>
            </a:endParaRPr>
          </a:p>
        </p:txBody>
      </p:sp>
      <p:sp>
        <p:nvSpPr>
          <p:cNvPr id="13" name="Rectangle 10"/>
          <p:cNvSpPr>
            <a:spLocks noChangeArrowheads="1"/>
          </p:cNvSpPr>
          <p:nvPr/>
        </p:nvSpPr>
        <p:spPr bwMode="auto">
          <a:xfrm>
            <a:off x="4191000" y="4811713"/>
            <a:ext cx="1000125" cy="244475"/>
          </a:xfrm>
          <a:prstGeom prst="rect">
            <a:avLst/>
          </a:prstGeom>
          <a:noFill/>
          <a:ln w="9525">
            <a:noFill/>
            <a:miter lim="800000"/>
            <a:headEnd/>
            <a:tailEnd/>
          </a:ln>
        </p:spPr>
        <p:txBody>
          <a:bodyPr lIns="3809" tIns="0" rIns="3809" bIns="0">
            <a:spAutoFit/>
          </a:bodyPr>
          <a:lstStyle/>
          <a:p>
            <a:pPr marL="487363" lvl="1" indent="-187325" defTabSz="598488">
              <a:buClr>
                <a:srgbClr val="0595D4"/>
              </a:buClr>
              <a:defRPr/>
            </a:pPr>
            <a:r>
              <a:rPr lang="en-US" altLang="zh-CN" sz="1600" dirty="0">
                <a:latin typeface="微软雅黑" pitchFamily="34" charset="-122"/>
                <a:ea typeface="微软雅黑" pitchFamily="34" charset="-122"/>
              </a:rPr>
              <a:t>2005</a:t>
            </a:r>
            <a:endParaRPr lang="zh-CN" altLang="en-US" sz="1600" dirty="0">
              <a:latin typeface="微软雅黑" pitchFamily="34" charset="-122"/>
              <a:ea typeface="微软雅黑" pitchFamily="34" charset="-122"/>
            </a:endParaRPr>
          </a:p>
        </p:txBody>
      </p:sp>
      <p:sp>
        <p:nvSpPr>
          <p:cNvPr id="14" name="Line 14"/>
          <p:cNvSpPr>
            <a:spLocks noChangeShapeType="1"/>
          </p:cNvSpPr>
          <p:nvPr/>
        </p:nvSpPr>
        <p:spPr bwMode="auto">
          <a:xfrm flipV="1">
            <a:off x="2590800" y="4710113"/>
            <a:ext cx="1588" cy="52387"/>
          </a:xfrm>
          <a:prstGeom prst="line">
            <a:avLst/>
          </a:prstGeom>
          <a:noFill/>
          <a:ln w="19050">
            <a:solidFill>
              <a:srgbClr val="004785"/>
            </a:solidFill>
            <a:round/>
            <a:headEnd/>
            <a:tailEnd/>
          </a:ln>
        </p:spPr>
        <p:txBody>
          <a:bodyPr/>
          <a:lstStyle/>
          <a:p>
            <a:pPr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15" name="Line 15"/>
          <p:cNvSpPr>
            <a:spLocks noChangeShapeType="1"/>
          </p:cNvSpPr>
          <p:nvPr/>
        </p:nvSpPr>
        <p:spPr bwMode="auto">
          <a:xfrm flipV="1">
            <a:off x="4648200" y="4710113"/>
            <a:ext cx="1588" cy="52387"/>
          </a:xfrm>
          <a:prstGeom prst="line">
            <a:avLst/>
          </a:prstGeom>
          <a:noFill/>
          <a:ln w="19050">
            <a:solidFill>
              <a:srgbClr val="004785"/>
            </a:solidFill>
            <a:round/>
            <a:headEnd/>
            <a:tailEnd/>
          </a:ln>
        </p:spPr>
        <p:txBody>
          <a:bodyPr/>
          <a:lstStyle/>
          <a:p>
            <a:pPr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16" name="Rectangle 16"/>
          <p:cNvSpPr>
            <a:spLocks noChangeArrowheads="1"/>
          </p:cNvSpPr>
          <p:nvPr>
            <p:custDataLst>
              <p:tags r:id="rId1"/>
            </p:custDataLst>
          </p:nvPr>
        </p:nvSpPr>
        <p:spPr bwMode="blackWhite">
          <a:xfrm>
            <a:off x="989013" y="3068638"/>
            <a:ext cx="1720850" cy="490537"/>
          </a:xfrm>
          <a:prstGeom prst="rect">
            <a:avLst/>
          </a:prstGeom>
          <a:noFill/>
          <a:ln w="9525">
            <a:noFill/>
            <a:miter lim="800000"/>
            <a:headEnd/>
            <a:tailEnd/>
          </a:ln>
        </p:spPr>
        <p:txBody>
          <a:bodyPr lIns="3809" tIns="0" rIns="3809" bIns="0" anchor="ctr"/>
          <a:lstStyle/>
          <a:p>
            <a:pPr marL="225425" indent="-225425" defTabSz="598488" fontAlgn="auto">
              <a:spcAft>
                <a:spcPts val="0"/>
              </a:spcAft>
              <a:buClr>
                <a:srgbClr val="0595D4"/>
              </a:buClr>
              <a:defRPr/>
            </a:pPr>
            <a:r>
              <a:rPr lang="zh-CN" altLang="en-US" sz="1900" kern="0">
                <a:solidFill>
                  <a:srgbClr val="FFFFFF"/>
                </a:solidFill>
                <a:latin typeface="微软雅黑" pitchFamily="34" charset="-122"/>
                <a:ea typeface="微软雅黑" pitchFamily="34" charset="-122"/>
              </a:rPr>
              <a:t>第</a:t>
            </a:r>
            <a:r>
              <a:rPr lang="en-US" altLang="zh-CN" sz="1900" kern="0">
                <a:solidFill>
                  <a:srgbClr val="FFFFFF"/>
                </a:solidFill>
                <a:latin typeface="微软雅黑" pitchFamily="34" charset="-122"/>
                <a:ea typeface="微软雅黑" pitchFamily="34" charset="-122"/>
              </a:rPr>
              <a:t>1</a:t>
            </a:r>
            <a:r>
              <a:rPr lang="zh-CN" altLang="en-US" sz="1900" kern="0">
                <a:solidFill>
                  <a:srgbClr val="FFFFFF"/>
                </a:solidFill>
                <a:latin typeface="微软雅黑" pitchFamily="34" charset="-122"/>
                <a:ea typeface="微软雅黑" pitchFamily="34" charset="-122"/>
              </a:rPr>
              <a:t>阶段</a:t>
            </a:r>
          </a:p>
        </p:txBody>
      </p:sp>
      <p:sp>
        <p:nvSpPr>
          <p:cNvPr id="17" name="Rectangle 9"/>
          <p:cNvSpPr>
            <a:spLocks noChangeArrowheads="1"/>
          </p:cNvSpPr>
          <p:nvPr/>
        </p:nvSpPr>
        <p:spPr bwMode="auto">
          <a:xfrm>
            <a:off x="0" y="4810125"/>
            <a:ext cx="1058863" cy="244475"/>
          </a:xfrm>
          <a:prstGeom prst="rect">
            <a:avLst/>
          </a:prstGeom>
          <a:noFill/>
          <a:ln w="9525">
            <a:noFill/>
            <a:miter lim="800000"/>
            <a:headEnd/>
            <a:tailEnd/>
          </a:ln>
        </p:spPr>
        <p:txBody>
          <a:bodyPr lIns="3809" tIns="0" rIns="3809" bIns="0">
            <a:spAutoFit/>
          </a:bodyPr>
          <a:lstStyle/>
          <a:p>
            <a:pPr marL="487363" lvl="1" indent="-187325" defTabSz="598488">
              <a:buClr>
                <a:srgbClr val="0595D4"/>
              </a:buClr>
              <a:defRPr/>
            </a:pPr>
            <a:r>
              <a:rPr lang="en-US" altLang="zh-CN" sz="1600" dirty="0">
                <a:latin typeface="微软雅黑" pitchFamily="34" charset="-122"/>
                <a:ea typeface="微软雅黑" pitchFamily="34" charset="-122"/>
              </a:rPr>
              <a:t>1949</a:t>
            </a:r>
            <a:endParaRPr lang="ko-KR" altLang="en-US" sz="1600" dirty="0">
              <a:latin typeface="微软雅黑" pitchFamily="34" charset="-122"/>
              <a:ea typeface="+mn-ea"/>
            </a:endParaRPr>
          </a:p>
        </p:txBody>
      </p:sp>
      <p:sp>
        <p:nvSpPr>
          <p:cNvPr id="18" name="Oval 25"/>
          <p:cNvSpPr>
            <a:spLocks noChangeArrowheads="1"/>
          </p:cNvSpPr>
          <p:nvPr/>
        </p:nvSpPr>
        <p:spPr bwMode="auto">
          <a:xfrm>
            <a:off x="684213" y="2943225"/>
            <a:ext cx="1800225" cy="714375"/>
          </a:xfrm>
          <a:prstGeom prst="ellipse">
            <a:avLst/>
          </a:prstGeom>
          <a:solidFill>
            <a:srgbClr val="6EA5C4"/>
          </a:solidFill>
          <a:ln w="12700" algn="ctr">
            <a:solidFill>
              <a:srgbClr val="808080"/>
            </a:solidFill>
            <a:round/>
            <a:headEnd/>
            <a:tailEnd/>
          </a:ln>
        </p:spPr>
        <p:txBody>
          <a:bodyPr lIns="90000" tIns="46800" rIns="90000" bIns="46800" anchor="ctr"/>
          <a:lstStyle/>
          <a:p>
            <a:pPr algn="ctr" eaLnBrk="0" fontAlgn="auto" hangingPunct="0">
              <a:spcAft>
                <a:spcPts val="0"/>
              </a:spcAft>
              <a:defRPr/>
            </a:pPr>
            <a:r>
              <a:rPr lang="zh-CN" altLang="en-GB" kern="0">
                <a:solidFill>
                  <a:srgbClr val="FFFFFF"/>
                </a:solidFill>
                <a:latin typeface="微软雅黑" pitchFamily="34" charset="-122"/>
                <a:ea typeface="微软雅黑" pitchFamily="34" charset="-122"/>
              </a:rPr>
              <a:t>第</a:t>
            </a:r>
            <a:r>
              <a:rPr lang="en-GB" altLang="zh-CN" kern="0">
                <a:solidFill>
                  <a:srgbClr val="FFFFFF"/>
                </a:solidFill>
                <a:latin typeface="微软雅黑" pitchFamily="34" charset="-122"/>
                <a:ea typeface="微软雅黑" pitchFamily="34" charset="-122"/>
              </a:rPr>
              <a:t>1</a:t>
            </a:r>
            <a:r>
              <a:rPr lang="zh-CN" altLang="en-GB" kern="0">
                <a:solidFill>
                  <a:srgbClr val="FFFFFF"/>
                </a:solidFill>
                <a:latin typeface="微软雅黑" pitchFamily="34" charset="-122"/>
                <a:ea typeface="微软雅黑" pitchFamily="34" charset="-122"/>
              </a:rPr>
              <a:t>阶段</a:t>
            </a:r>
            <a:endParaRPr lang="en-GB" altLang="zh-CN" kern="0">
              <a:solidFill>
                <a:srgbClr val="FFFFFF"/>
              </a:solidFill>
              <a:latin typeface="微软雅黑" pitchFamily="34" charset="-122"/>
              <a:ea typeface="微软雅黑" pitchFamily="34" charset="-122"/>
            </a:endParaRPr>
          </a:p>
        </p:txBody>
      </p:sp>
      <p:sp>
        <p:nvSpPr>
          <p:cNvPr id="19" name="Oval 26"/>
          <p:cNvSpPr>
            <a:spLocks noChangeArrowheads="1"/>
          </p:cNvSpPr>
          <p:nvPr/>
        </p:nvSpPr>
        <p:spPr bwMode="auto">
          <a:xfrm>
            <a:off x="2665413" y="2562225"/>
            <a:ext cx="1800225" cy="714375"/>
          </a:xfrm>
          <a:prstGeom prst="ellipse">
            <a:avLst/>
          </a:prstGeom>
          <a:solidFill>
            <a:srgbClr val="6EA5C4"/>
          </a:solidFill>
          <a:ln w="12700" algn="ctr">
            <a:solidFill>
              <a:srgbClr val="808080"/>
            </a:solidFill>
            <a:round/>
            <a:headEnd/>
            <a:tailEnd/>
          </a:ln>
        </p:spPr>
        <p:txBody>
          <a:bodyPr lIns="90000" tIns="46800" rIns="90000" bIns="46800" anchor="ctr"/>
          <a:lstStyle/>
          <a:p>
            <a:pPr algn="ctr" eaLnBrk="0" fontAlgn="auto" hangingPunct="0">
              <a:spcAft>
                <a:spcPts val="0"/>
              </a:spcAft>
              <a:defRPr/>
            </a:pPr>
            <a:r>
              <a:rPr lang="zh-CN" altLang="en-GB" kern="0">
                <a:solidFill>
                  <a:srgbClr val="FFFFFF"/>
                </a:solidFill>
                <a:latin typeface="微软雅黑" pitchFamily="34" charset="-122"/>
                <a:ea typeface="微软雅黑" pitchFamily="34" charset="-122"/>
              </a:rPr>
              <a:t>第</a:t>
            </a:r>
            <a:r>
              <a:rPr lang="en-GB" altLang="zh-CN" kern="0">
                <a:solidFill>
                  <a:srgbClr val="FFFFFF"/>
                </a:solidFill>
                <a:latin typeface="微软雅黑" pitchFamily="34" charset="-122"/>
                <a:ea typeface="微软雅黑" pitchFamily="34" charset="-122"/>
              </a:rPr>
              <a:t>2</a:t>
            </a:r>
            <a:r>
              <a:rPr lang="zh-CN" altLang="en-GB" kern="0">
                <a:solidFill>
                  <a:srgbClr val="FFFFFF"/>
                </a:solidFill>
                <a:latin typeface="微软雅黑" pitchFamily="34" charset="-122"/>
                <a:ea typeface="微软雅黑" pitchFamily="34" charset="-122"/>
              </a:rPr>
              <a:t>阶段</a:t>
            </a:r>
            <a:endParaRPr lang="en-GB" altLang="zh-CN" kern="0">
              <a:solidFill>
                <a:srgbClr val="FFFFFF"/>
              </a:solidFill>
              <a:latin typeface="微软雅黑" pitchFamily="34" charset="-122"/>
              <a:ea typeface="微软雅黑" pitchFamily="34" charset="-122"/>
            </a:endParaRPr>
          </a:p>
        </p:txBody>
      </p:sp>
      <p:sp>
        <p:nvSpPr>
          <p:cNvPr id="20" name="Oval 27"/>
          <p:cNvSpPr>
            <a:spLocks noChangeArrowheads="1"/>
          </p:cNvSpPr>
          <p:nvPr/>
        </p:nvSpPr>
        <p:spPr bwMode="auto">
          <a:xfrm>
            <a:off x="4572000" y="2181225"/>
            <a:ext cx="1800225" cy="714375"/>
          </a:xfrm>
          <a:prstGeom prst="ellipse">
            <a:avLst/>
          </a:prstGeom>
          <a:solidFill>
            <a:srgbClr val="6EA5C4"/>
          </a:solidFill>
          <a:ln w="12700" algn="ctr">
            <a:solidFill>
              <a:srgbClr val="808080"/>
            </a:solidFill>
            <a:round/>
            <a:headEnd/>
            <a:tailEnd/>
          </a:ln>
        </p:spPr>
        <p:txBody>
          <a:bodyPr lIns="90000" tIns="46800" rIns="90000" bIns="46800" anchor="ctr"/>
          <a:lstStyle/>
          <a:p>
            <a:pPr algn="ctr" eaLnBrk="0" fontAlgn="auto" hangingPunct="0">
              <a:spcAft>
                <a:spcPts val="0"/>
              </a:spcAft>
              <a:defRPr/>
            </a:pPr>
            <a:r>
              <a:rPr lang="zh-CN" altLang="en-GB" kern="0" dirty="0">
                <a:solidFill>
                  <a:srgbClr val="FFFFFF"/>
                </a:solidFill>
                <a:latin typeface="微软雅黑" pitchFamily="34" charset="-122"/>
                <a:ea typeface="微软雅黑" pitchFamily="34" charset="-122"/>
              </a:rPr>
              <a:t>第</a:t>
            </a:r>
            <a:r>
              <a:rPr lang="en-GB" altLang="zh-CN" kern="0" dirty="0">
                <a:solidFill>
                  <a:srgbClr val="FFFFFF"/>
                </a:solidFill>
                <a:latin typeface="微软雅黑" pitchFamily="34" charset="-122"/>
                <a:ea typeface="微软雅黑" pitchFamily="34" charset="-122"/>
              </a:rPr>
              <a:t>3</a:t>
            </a:r>
            <a:r>
              <a:rPr lang="zh-CN" altLang="en-GB" kern="0" dirty="0">
                <a:solidFill>
                  <a:srgbClr val="FFFFFF"/>
                </a:solidFill>
                <a:latin typeface="微软雅黑" pitchFamily="34" charset="-122"/>
                <a:ea typeface="微软雅黑" pitchFamily="34" charset="-122"/>
              </a:rPr>
              <a:t>阶段</a:t>
            </a:r>
            <a:endParaRPr lang="en-GB" altLang="zh-CN" kern="0" dirty="0">
              <a:solidFill>
                <a:srgbClr val="FFFFFF"/>
              </a:solidFill>
              <a:latin typeface="微软雅黑" pitchFamily="34" charset="-122"/>
              <a:ea typeface="微软雅黑" pitchFamily="34" charset="-122"/>
            </a:endParaRPr>
          </a:p>
        </p:txBody>
      </p:sp>
      <p:sp>
        <p:nvSpPr>
          <p:cNvPr id="23" name="Freeform 3"/>
          <p:cNvSpPr>
            <a:spLocks/>
          </p:cNvSpPr>
          <p:nvPr/>
        </p:nvSpPr>
        <p:spPr bwMode="auto">
          <a:xfrm>
            <a:off x="2544763" y="3362325"/>
            <a:ext cx="1951037" cy="471488"/>
          </a:xfrm>
          <a:custGeom>
            <a:avLst/>
            <a:gdLst>
              <a:gd name="T0" fmla="*/ 0 w 1849"/>
              <a:gd name="T1" fmla="*/ 2147483647 h 726"/>
              <a:gd name="T2" fmla="*/ 2147483647 w 1849"/>
              <a:gd name="T3" fmla="*/ 2147483647 h 726"/>
              <a:gd name="T4" fmla="*/ 2147483647 w 1849"/>
              <a:gd name="T5" fmla="*/ 2147483647 h 726"/>
              <a:gd name="T6" fmla="*/ 2147483647 w 1849"/>
              <a:gd name="T7" fmla="*/ 2147483647 h 726"/>
              <a:gd name="T8" fmla="*/ 0 60000 65536"/>
              <a:gd name="T9" fmla="*/ 0 60000 65536"/>
              <a:gd name="T10" fmla="*/ 0 60000 65536"/>
              <a:gd name="T11" fmla="*/ 0 60000 65536"/>
              <a:gd name="T12" fmla="*/ 0 w 1849"/>
              <a:gd name="T13" fmla="*/ 0 h 726"/>
              <a:gd name="T14" fmla="*/ 1849 w 1849"/>
              <a:gd name="T15" fmla="*/ 726 h 726"/>
            </a:gdLst>
            <a:ahLst/>
            <a:cxnLst>
              <a:cxn ang="T8">
                <a:pos x="T0" y="T1"/>
              </a:cxn>
              <a:cxn ang="T9">
                <a:pos x="T2" y="T3"/>
              </a:cxn>
              <a:cxn ang="T10">
                <a:pos x="T4" y="T5"/>
              </a:cxn>
              <a:cxn ang="T11">
                <a:pos x="T6" y="T7"/>
              </a:cxn>
            </a:cxnLst>
            <a:rect l="T12" t="T13" r="T14" b="T15"/>
            <a:pathLst>
              <a:path w="1849" h="726">
                <a:moveTo>
                  <a:pt x="0" y="726"/>
                </a:moveTo>
                <a:cubicBezTo>
                  <a:pt x="167" y="557"/>
                  <a:pt x="334" y="388"/>
                  <a:pt x="537" y="272"/>
                </a:cubicBezTo>
                <a:cubicBezTo>
                  <a:pt x="740" y="156"/>
                  <a:pt x="1002" y="56"/>
                  <a:pt x="1221" y="28"/>
                </a:cubicBezTo>
                <a:cubicBezTo>
                  <a:pt x="1440" y="0"/>
                  <a:pt x="1695" y="56"/>
                  <a:pt x="1849" y="105"/>
                </a:cubicBezTo>
              </a:path>
            </a:pathLst>
          </a:custGeom>
          <a:noFill/>
          <a:ln w="9525">
            <a:solidFill>
              <a:srgbClr val="6EA5C4"/>
            </a:solidFill>
            <a:round/>
            <a:headEnd/>
            <a:tailEnd/>
          </a:ln>
          <a:scene3d>
            <a:camera prst="legacyObliqueTopRight"/>
            <a:lightRig rig="legacyFlat3" dir="b"/>
          </a:scene3d>
          <a:sp3d extrusionH="227000" prstMaterial="legacyMatte">
            <a:bevelT w="13500" h="13500" prst="angle"/>
            <a:bevelB w="13500" h="13500" prst="angle"/>
            <a:extrusionClr>
              <a:srgbClr val="6EA5C4"/>
            </a:extrusionClr>
          </a:sp3d>
        </p:spPr>
        <p:txBody>
          <a:bodyPr wrap="none" anchor="ctr">
            <a:flatTx/>
          </a:bodyPr>
          <a:lstStyle/>
          <a:p>
            <a:pPr fontAlgn="auto">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24" name="Freeform 3"/>
          <p:cNvSpPr>
            <a:spLocks/>
          </p:cNvSpPr>
          <p:nvPr/>
        </p:nvSpPr>
        <p:spPr bwMode="auto">
          <a:xfrm>
            <a:off x="4525963" y="2967038"/>
            <a:ext cx="1951037" cy="471487"/>
          </a:xfrm>
          <a:custGeom>
            <a:avLst/>
            <a:gdLst>
              <a:gd name="T0" fmla="*/ 0 w 1849"/>
              <a:gd name="T1" fmla="*/ 2147483647 h 726"/>
              <a:gd name="T2" fmla="*/ 2147483647 w 1849"/>
              <a:gd name="T3" fmla="*/ 2147483647 h 726"/>
              <a:gd name="T4" fmla="*/ 2147483647 w 1849"/>
              <a:gd name="T5" fmla="*/ 2147483647 h 726"/>
              <a:gd name="T6" fmla="*/ 2147483647 w 1849"/>
              <a:gd name="T7" fmla="*/ 2147483647 h 726"/>
              <a:gd name="T8" fmla="*/ 0 60000 65536"/>
              <a:gd name="T9" fmla="*/ 0 60000 65536"/>
              <a:gd name="T10" fmla="*/ 0 60000 65536"/>
              <a:gd name="T11" fmla="*/ 0 60000 65536"/>
              <a:gd name="T12" fmla="*/ 0 w 1849"/>
              <a:gd name="T13" fmla="*/ 0 h 726"/>
              <a:gd name="T14" fmla="*/ 1849 w 1849"/>
              <a:gd name="T15" fmla="*/ 726 h 726"/>
            </a:gdLst>
            <a:ahLst/>
            <a:cxnLst>
              <a:cxn ang="T8">
                <a:pos x="T0" y="T1"/>
              </a:cxn>
              <a:cxn ang="T9">
                <a:pos x="T2" y="T3"/>
              </a:cxn>
              <a:cxn ang="T10">
                <a:pos x="T4" y="T5"/>
              </a:cxn>
              <a:cxn ang="T11">
                <a:pos x="T6" y="T7"/>
              </a:cxn>
            </a:cxnLst>
            <a:rect l="T12" t="T13" r="T14" b="T15"/>
            <a:pathLst>
              <a:path w="1849" h="726">
                <a:moveTo>
                  <a:pt x="0" y="726"/>
                </a:moveTo>
                <a:cubicBezTo>
                  <a:pt x="167" y="557"/>
                  <a:pt x="334" y="388"/>
                  <a:pt x="537" y="272"/>
                </a:cubicBezTo>
                <a:cubicBezTo>
                  <a:pt x="740" y="156"/>
                  <a:pt x="1002" y="56"/>
                  <a:pt x="1221" y="28"/>
                </a:cubicBezTo>
                <a:cubicBezTo>
                  <a:pt x="1440" y="0"/>
                  <a:pt x="1695" y="56"/>
                  <a:pt x="1849" y="105"/>
                </a:cubicBezTo>
              </a:path>
            </a:pathLst>
          </a:custGeom>
          <a:noFill/>
          <a:ln w="9525">
            <a:solidFill>
              <a:srgbClr val="6EA5C4"/>
            </a:solidFill>
            <a:round/>
            <a:headEnd/>
            <a:tailEnd/>
          </a:ln>
          <a:scene3d>
            <a:camera prst="legacyObliqueTopRight"/>
            <a:lightRig rig="legacyFlat3" dir="b"/>
          </a:scene3d>
          <a:sp3d extrusionH="227000" prstMaterial="legacyMatte">
            <a:bevelT w="13500" h="13500" prst="angle"/>
            <a:bevelB w="13500" h="13500" prst="angle"/>
            <a:extrusionClr>
              <a:srgbClr val="6EA5C4"/>
            </a:extrusionClr>
          </a:sp3d>
        </p:spPr>
        <p:txBody>
          <a:bodyPr wrap="none" anchor="ctr">
            <a:flatTx/>
          </a:bodyPr>
          <a:lstStyle/>
          <a:p>
            <a:pPr fontAlgn="auto">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25" name="Freeform 3"/>
          <p:cNvSpPr>
            <a:spLocks/>
          </p:cNvSpPr>
          <p:nvPr/>
        </p:nvSpPr>
        <p:spPr bwMode="auto">
          <a:xfrm>
            <a:off x="6507163" y="2562225"/>
            <a:ext cx="1951037" cy="471488"/>
          </a:xfrm>
          <a:custGeom>
            <a:avLst/>
            <a:gdLst>
              <a:gd name="T0" fmla="*/ 0 w 1849"/>
              <a:gd name="T1" fmla="*/ 2147483647 h 726"/>
              <a:gd name="T2" fmla="*/ 2147483647 w 1849"/>
              <a:gd name="T3" fmla="*/ 2147483647 h 726"/>
              <a:gd name="T4" fmla="*/ 2147483647 w 1849"/>
              <a:gd name="T5" fmla="*/ 2147483647 h 726"/>
              <a:gd name="T6" fmla="*/ 2147483647 w 1849"/>
              <a:gd name="T7" fmla="*/ 2147483647 h 726"/>
              <a:gd name="T8" fmla="*/ 0 60000 65536"/>
              <a:gd name="T9" fmla="*/ 0 60000 65536"/>
              <a:gd name="T10" fmla="*/ 0 60000 65536"/>
              <a:gd name="T11" fmla="*/ 0 60000 65536"/>
              <a:gd name="T12" fmla="*/ 0 w 1849"/>
              <a:gd name="T13" fmla="*/ 0 h 726"/>
              <a:gd name="T14" fmla="*/ 1849 w 1849"/>
              <a:gd name="T15" fmla="*/ 726 h 726"/>
            </a:gdLst>
            <a:ahLst/>
            <a:cxnLst>
              <a:cxn ang="T8">
                <a:pos x="T0" y="T1"/>
              </a:cxn>
              <a:cxn ang="T9">
                <a:pos x="T2" y="T3"/>
              </a:cxn>
              <a:cxn ang="T10">
                <a:pos x="T4" y="T5"/>
              </a:cxn>
              <a:cxn ang="T11">
                <a:pos x="T6" y="T7"/>
              </a:cxn>
            </a:cxnLst>
            <a:rect l="T12" t="T13" r="T14" b="T15"/>
            <a:pathLst>
              <a:path w="1849" h="726">
                <a:moveTo>
                  <a:pt x="0" y="726"/>
                </a:moveTo>
                <a:cubicBezTo>
                  <a:pt x="167" y="557"/>
                  <a:pt x="334" y="388"/>
                  <a:pt x="537" y="272"/>
                </a:cubicBezTo>
                <a:cubicBezTo>
                  <a:pt x="740" y="156"/>
                  <a:pt x="1002" y="56"/>
                  <a:pt x="1221" y="28"/>
                </a:cubicBezTo>
                <a:cubicBezTo>
                  <a:pt x="1440" y="0"/>
                  <a:pt x="1695" y="56"/>
                  <a:pt x="1849" y="105"/>
                </a:cubicBezTo>
              </a:path>
            </a:pathLst>
          </a:custGeom>
          <a:noFill/>
          <a:ln w="9525">
            <a:solidFill>
              <a:srgbClr val="6EA5C4"/>
            </a:solidFill>
            <a:round/>
            <a:headEnd/>
            <a:tailEnd/>
          </a:ln>
          <a:scene3d>
            <a:camera prst="legacyObliqueTopRight"/>
            <a:lightRig rig="legacyFlat3" dir="b"/>
          </a:scene3d>
          <a:sp3d extrusionH="227000" prstMaterial="legacyMatte">
            <a:bevelT w="13500" h="13500" prst="angle"/>
            <a:bevelB w="13500" h="13500" prst="angle"/>
            <a:extrusionClr>
              <a:srgbClr val="6EA5C4"/>
            </a:extrusionClr>
          </a:sp3d>
        </p:spPr>
        <p:txBody>
          <a:bodyPr wrap="none" anchor="ctr">
            <a:flatTx/>
          </a:bodyPr>
          <a:lstStyle/>
          <a:p>
            <a:pPr fontAlgn="auto">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28" name="Rectangle 10"/>
          <p:cNvSpPr>
            <a:spLocks noChangeArrowheads="1"/>
          </p:cNvSpPr>
          <p:nvPr/>
        </p:nvSpPr>
        <p:spPr bwMode="auto">
          <a:xfrm>
            <a:off x="6086475" y="4835525"/>
            <a:ext cx="1000125" cy="244475"/>
          </a:xfrm>
          <a:prstGeom prst="rect">
            <a:avLst/>
          </a:prstGeom>
          <a:noFill/>
          <a:ln w="9525">
            <a:noFill/>
            <a:miter lim="800000"/>
            <a:headEnd/>
            <a:tailEnd/>
          </a:ln>
        </p:spPr>
        <p:txBody>
          <a:bodyPr lIns="3809" tIns="0" rIns="3809" bIns="0">
            <a:spAutoFit/>
          </a:bodyPr>
          <a:lstStyle/>
          <a:p>
            <a:pPr marL="487363" lvl="1" indent="-187325" defTabSz="598488">
              <a:buClr>
                <a:srgbClr val="0595D4"/>
              </a:buClr>
              <a:defRPr/>
            </a:pPr>
            <a:r>
              <a:rPr lang="en-US" altLang="zh-CN" sz="1600" dirty="0">
                <a:latin typeface="微软雅黑" pitchFamily="34" charset="-122"/>
                <a:ea typeface="微软雅黑" pitchFamily="34" charset="-122"/>
              </a:rPr>
              <a:t>2009</a:t>
            </a:r>
            <a:endParaRPr lang="zh-CN" altLang="en-US" sz="1600" dirty="0">
              <a:latin typeface="微软雅黑" pitchFamily="34" charset="-122"/>
              <a:ea typeface="微软雅黑" pitchFamily="34" charset="-122"/>
            </a:endParaRPr>
          </a:p>
        </p:txBody>
      </p:sp>
      <p:sp>
        <p:nvSpPr>
          <p:cNvPr id="29" name="Line 15"/>
          <p:cNvSpPr>
            <a:spLocks noChangeShapeType="1"/>
          </p:cNvSpPr>
          <p:nvPr/>
        </p:nvSpPr>
        <p:spPr bwMode="auto">
          <a:xfrm flipV="1">
            <a:off x="6543675" y="4733925"/>
            <a:ext cx="1588" cy="52388"/>
          </a:xfrm>
          <a:prstGeom prst="line">
            <a:avLst/>
          </a:prstGeom>
          <a:noFill/>
          <a:ln w="19050">
            <a:solidFill>
              <a:srgbClr val="004785"/>
            </a:solidFill>
            <a:round/>
            <a:headEnd/>
            <a:tailEnd/>
          </a:ln>
        </p:spPr>
        <p:txBody>
          <a:bodyPr/>
          <a:lstStyle/>
          <a:p>
            <a:pPr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30" name="Oval 27"/>
          <p:cNvSpPr>
            <a:spLocks noChangeArrowheads="1"/>
          </p:cNvSpPr>
          <p:nvPr/>
        </p:nvSpPr>
        <p:spPr bwMode="auto">
          <a:xfrm>
            <a:off x="6629400" y="1800225"/>
            <a:ext cx="1800225" cy="714375"/>
          </a:xfrm>
          <a:prstGeom prst="ellipse">
            <a:avLst/>
          </a:prstGeom>
          <a:solidFill>
            <a:srgbClr val="6EA5C4"/>
          </a:solidFill>
          <a:ln w="12700" algn="ctr">
            <a:solidFill>
              <a:srgbClr val="808080"/>
            </a:solidFill>
            <a:round/>
            <a:headEnd/>
            <a:tailEnd/>
          </a:ln>
        </p:spPr>
        <p:txBody>
          <a:bodyPr lIns="90000" tIns="46800" rIns="90000" bIns="46800" anchor="ctr"/>
          <a:lstStyle/>
          <a:p>
            <a:pPr algn="ctr" eaLnBrk="0" fontAlgn="auto" hangingPunct="0">
              <a:spcAft>
                <a:spcPts val="0"/>
              </a:spcAft>
              <a:defRPr/>
            </a:pPr>
            <a:r>
              <a:rPr lang="zh-CN" altLang="en-GB" kern="0" dirty="0">
                <a:solidFill>
                  <a:srgbClr val="FFFFFF"/>
                </a:solidFill>
                <a:latin typeface="微软雅黑" pitchFamily="34" charset="-122"/>
                <a:ea typeface="微软雅黑" pitchFamily="34" charset="-122"/>
              </a:rPr>
              <a:t>第</a:t>
            </a:r>
            <a:r>
              <a:rPr lang="en-US" altLang="zh-CN" kern="0" dirty="0">
                <a:solidFill>
                  <a:srgbClr val="FFFFFF"/>
                </a:solidFill>
                <a:latin typeface="微软雅黑" pitchFamily="34" charset="-122"/>
                <a:ea typeface="微软雅黑" pitchFamily="34" charset="-122"/>
              </a:rPr>
              <a:t>4</a:t>
            </a:r>
            <a:r>
              <a:rPr lang="zh-CN" altLang="en-GB" kern="0" dirty="0">
                <a:solidFill>
                  <a:srgbClr val="FFFFFF"/>
                </a:solidFill>
                <a:latin typeface="微软雅黑" pitchFamily="34" charset="-122"/>
                <a:ea typeface="微软雅黑" pitchFamily="34" charset="-122"/>
              </a:rPr>
              <a:t>阶段</a:t>
            </a:r>
            <a:endParaRPr lang="en-GB" altLang="zh-CN" kern="0" dirty="0">
              <a:solidFill>
                <a:srgbClr val="FFFFFF"/>
              </a:solidFill>
              <a:latin typeface="微软雅黑" pitchFamily="34" charset="-122"/>
              <a:ea typeface="微软雅黑" pitchFamily="34" charset="-122"/>
            </a:endParaRPr>
          </a:p>
        </p:txBody>
      </p:sp>
      <p:sp>
        <p:nvSpPr>
          <p:cNvPr id="31" name="Rectangle 8"/>
          <p:cNvSpPr>
            <a:spLocks noChangeArrowheads="1"/>
          </p:cNvSpPr>
          <p:nvPr/>
        </p:nvSpPr>
        <p:spPr bwMode="auto">
          <a:xfrm>
            <a:off x="6781800" y="2981325"/>
            <a:ext cx="1752600" cy="1108075"/>
          </a:xfrm>
          <a:prstGeom prst="rect">
            <a:avLst/>
          </a:prstGeom>
          <a:noFill/>
          <a:ln w="9525">
            <a:noFill/>
            <a:miter lim="800000"/>
            <a:headEnd/>
            <a:tailEnd/>
          </a:ln>
        </p:spPr>
        <p:txBody>
          <a:bodyPr lIns="3809" tIns="0" rIns="3809" bIns="0">
            <a:spAutoFit/>
          </a:bodyPr>
          <a:lstStyle/>
          <a:p>
            <a:pPr marL="177800" lvl="1" algn="just" defTabSz="598488">
              <a:buClr>
                <a:srgbClr val="0595D4"/>
              </a:buClr>
              <a:defRPr/>
            </a:pPr>
            <a:r>
              <a:rPr lang="zh-CN" altLang="en-US" dirty="0">
                <a:latin typeface="微软雅黑" pitchFamily="34" charset="-122"/>
                <a:ea typeface="微软雅黑" pitchFamily="34" charset="-122"/>
                <a:cs typeface="Arial" pitchFamily="34" charset="0"/>
              </a:rPr>
              <a:t>打造“全产业链粮油食品企业”深化战略转型的新阶段</a:t>
            </a:r>
            <a:endParaRPr lang="en-US" altLang="zh-CN" dirty="0">
              <a:latin typeface="微软雅黑" pitchFamily="34" charset="-122"/>
              <a:ea typeface="微软雅黑" pitchFamily="34" charset="-122"/>
              <a:cs typeface="Arial" pitchFamily="34" charset="0"/>
            </a:endParaRPr>
          </a:p>
        </p:txBody>
      </p:sp>
      <p:sp>
        <p:nvSpPr>
          <p:cNvPr id="34" name="矩形 33"/>
          <p:cNvSpPr/>
          <p:nvPr/>
        </p:nvSpPr>
        <p:spPr>
          <a:xfrm>
            <a:off x="457200" y="1371600"/>
            <a:ext cx="4191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个发展阶段，</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个战略转型</a:t>
            </a:r>
          </a:p>
        </p:txBody>
      </p:sp>
      <p:sp>
        <p:nvSpPr>
          <p:cNvPr id="33" name="Rectangle 5"/>
          <p:cNvSpPr txBox="1">
            <a:spLocks noChangeArrowheads="1"/>
          </p:cNvSpPr>
          <p:nvPr/>
        </p:nvSpPr>
        <p:spPr bwMode="auto">
          <a:xfrm>
            <a:off x="609600" y="304800"/>
            <a:ext cx="8229600" cy="1143000"/>
          </a:xfrm>
          <a:prstGeom prst="rect">
            <a:avLst/>
          </a:prstGeom>
          <a:noFill/>
          <a:ln w="9525">
            <a:noFill/>
            <a:miter lim="800000"/>
            <a:headEnd/>
            <a:tailEnd/>
          </a:ln>
        </p:spPr>
        <p:txBody>
          <a:bodyPr anchor="ctr"/>
          <a:lstStyle/>
          <a:p>
            <a:pPr>
              <a:defRPr/>
            </a:pPr>
            <a:r>
              <a:rPr lang="zh-CN" altLang="en-US" sz="3200" kern="0" dirty="0">
                <a:solidFill>
                  <a:srgbClr val="0070C0"/>
                </a:solidFill>
                <a:latin typeface="+mj-lt"/>
                <a:ea typeface="+mj-ea"/>
                <a:cs typeface="+mj-cs"/>
              </a:rPr>
              <a:t>中粮概况</a:t>
            </a:r>
            <a:endParaRPr lang="zh-CN" altLang="en-US" sz="3200" kern="0" dirty="0">
              <a:solidFill>
                <a:srgbClr val="0070C0"/>
              </a:solidFill>
              <a:latin typeface="Arial Unicode MS" pitchFamily="34" charset="-122"/>
              <a:ea typeface="Arial Unicode MS" pitchFamily="34" charset="-122"/>
              <a:cs typeface="Arial Unicode MS" pitchFamily="34" charset="-122"/>
            </a:endParaRPr>
          </a:p>
        </p:txBody>
      </p:sp>
      <p:grpSp>
        <p:nvGrpSpPr>
          <p:cNvPr id="13338" name="组合 34"/>
          <p:cNvGrpSpPr>
            <a:grpSpLocks/>
          </p:cNvGrpSpPr>
          <p:nvPr/>
        </p:nvGrpSpPr>
        <p:grpSpPr bwMode="auto">
          <a:xfrm>
            <a:off x="762000" y="5114925"/>
            <a:ext cx="7591425" cy="1362075"/>
            <a:chOff x="395537" y="4797152"/>
            <a:chExt cx="7591903" cy="1361624"/>
          </a:xfrm>
        </p:grpSpPr>
        <p:pic>
          <p:nvPicPr>
            <p:cNvPr id="13339" name="Picture 5" descr="外景1_"/>
            <p:cNvPicPr>
              <a:picLocks noChangeAspect="1" noChangeArrowheads="1"/>
            </p:cNvPicPr>
            <p:nvPr/>
          </p:nvPicPr>
          <p:blipFill>
            <a:blip r:embed="rId5" cstate="print"/>
            <a:srcRect t="13702" b="7343"/>
            <a:stretch>
              <a:fillRect/>
            </a:stretch>
          </p:blipFill>
          <p:spPr bwMode="auto">
            <a:xfrm>
              <a:off x="4166188" y="4797879"/>
              <a:ext cx="2065698" cy="1360170"/>
            </a:xfrm>
            <a:prstGeom prst="rect">
              <a:avLst/>
            </a:prstGeom>
            <a:noFill/>
            <a:ln w="9525">
              <a:solidFill>
                <a:srgbClr val="0066FF"/>
              </a:solidFill>
              <a:miter lim="800000"/>
              <a:headEnd/>
              <a:tailEnd/>
            </a:ln>
          </p:spPr>
        </p:pic>
        <p:pic>
          <p:nvPicPr>
            <p:cNvPr id="13340" name="Picture 6" descr="A6"/>
            <p:cNvPicPr>
              <a:picLocks noChangeAspect="1" noChangeArrowheads="1"/>
            </p:cNvPicPr>
            <p:nvPr/>
          </p:nvPicPr>
          <p:blipFill>
            <a:blip r:embed="rId6" cstate="print"/>
            <a:srcRect/>
            <a:stretch>
              <a:fillRect/>
            </a:stretch>
          </p:blipFill>
          <p:spPr bwMode="auto">
            <a:xfrm>
              <a:off x="395537" y="4798668"/>
              <a:ext cx="1241045" cy="1358592"/>
            </a:xfrm>
            <a:prstGeom prst="rect">
              <a:avLst/>
            </a:prstGeom>
            <a:noFill/>
            <a:ln w="9525">
              <a:solidFill>
                <a:srgbClr val="0066FF"/>
              </a:solidFill>
              <a:miter lim="800000"/>
              <a:headEnd/>
              <a:tailEnd/>
            </a:ln>
          </p:spPr>
        </p:pic>
        <p:pic>
          <p:nvPicPr>
            <p:cNvPr id="13341" name="Picture 7" descr="A7"/>
            <p:cNvPicPr>
              <a:picLocks noChangeAspect="1" noChangeArrowheads="1"/>
            </p:cNvPicPr>
            <p:nvPr/>
          </p:nvPicPr>
          <p:blipFill>
            <a:blip r:embed="rId7" cstate="print"/>
            <a:srcRect/>
            <a:stretch>
              <a:fillRect/>
            </a:stretch>
          </p:blipFill>
          <p:spPr bwMode="auto">
            <a:xfrm>
              <a:off x="1708807" y="4798668"/>
              <a:ext cx="1119055" cy="1358592"/>
            </a:xfrm>
            <a:prstGeom prst="rect">
              <a:avLst/>
            </a:prstGeom>
            <a:noFill/>
            <a:ln w="9525">
              <a:solidFill>
                <a:srgbClr val="0066FF"/>
              </a:solidFill>
              <a:miter lim="800000"/>
              <a:headEnd/>
              <a:tailEnd/>
            </a:ln>
          </p:spPr>
        </p:pic>
        <p:pic>
          <p:nvPicPr>
            <p:cNvPr id="13342" name="Picture 8" descr="A8"/>
            <p:cNvPicPr>
              <a:picLocks noChangeAspect="1" noChangeArrowheads="1"/>
            </p:cNvPicPr>
            <p:nvPr/>
          </p:nvPicPr>
          <p:blipFill>
            <a:blip r:embed="rId8" cstate="print"/>
            <a:srcRect t="13544" b="5247"/>
            <a:stretch>
              <a:fillRect/>
            </a:stretch>
          </p:blipFill>
          <p:spPr bwMode="auto">
            <a:xfrm>
              <a:off x="2900087" y="4798668"/>
              <a:ext cx="1193876" cy="1358592"/>
            </a:xfrm>
            <a:prstGeom prst="rect">
              <a:avLst/>
            </a:prstGeom>
            <a:noFill/>
            <a:ln w="9525">
              <a:solidFill>
                <a:srgbClr val="0066FF"/>
              </a:solidFill>
              <a:miter lim="800000"/>
              <a:headEnd/>
              <a:tailEnd/>
            </a:ln>
          </p:spPr>
        </p:pic>
        <p:pic>
          <p:nvPicPr>
            <p:cNvPr id="13343" name="Picture 27" descr="flmds_04_d"/>
            <p:cNvPicPr>
              <a:picLocks noChangeAspect="1" noChangeArrowheads="1"/>
            </p:cNvPicPr>
            <p:nvPr/>
          </p:nvPicPr>
          <p:blipFill>
            <a:blip r:embed="rId9" cstate="print"/>
            <a:srcRect/>
            <a:stretch>
              <a:fillRect/>
            </a:stretch>
          </p:blipFill>
          <p:spPr bwMode="auto">
            <a:xfrm>
              <a:off x="6304112" y="4797152"/>
              <a:ext cx="1683328" cy="1361624"/>
            </a:xfrm>
            <a:prstGeom prst="rect">
              <a:avLst/>
            </a:prstGeom>
            <a:noFill/>
            <a:ln w="9525">
              <a:solidFill>
                <a:srgbClr val="0066FF"/>
              </a:solidFill>
              <a:miter lim="800000"/>
              <a:headEnd/>
              <a:tailEnd/>
            </a:ln>
          </p:spPr>
        </p:pic>
      </p:grpSp>
      <p:sp>
        <p:nvSpPr>
          <p:cNvPr id="35"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36" name="矩形 14"/>
          <p:cNvSpPr>
            <a:spLocks noChangeArrowheads="1"/>
          </p:cNvSpPr>
          <p:nvPr>
            <p:custDataLst>
              <p:tags r:id="rId2"/>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hangingPunct="1"/>
            <a:r>
              <a:rPr lang="zh-CN" altLang="en-US" sz="3200" dirty="0" smtClean="0">
                <a:solidFill>
                  <a:srgbClr val="0070C0"/>
                </a:solidFill>
              </a:rPr>
              <a:t>中粮概况</a:t>
            </a:r>
            <a:endParaRPr lang="zh-CN" altLang="en-US" sz="3200" dirty="0" smtClean="0">
              <a:solidFill>
                <a:srgbClr val="0070C0"/>
              </a:solidFill>
              <a:latin typeface="Arial Unicode MS" pitchFamily="34" charset="-122"/>
              <a:ea typeface="Arial Unicode MS" pitchFamily="34" charset="-122"/>
              <a:cs typeface="Arial Unicode MS" pitchFamily="34" charset="-122"/>
            </a:endParaRPr>
          </a:p>
        </p:txBody>
      </p:sp>
      <p:sp>
        <p:nvSpPr>
          <p:cNvPr id="6"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7"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pic>
        <p:nvPicPr>
          <p:cNvPr id="62465" name="Picture 1"/>
          <p:cNvPicPr>
            <a:picLocks noChangeAspect="1" noChangeArrowheads="1"/>
          </p:cNvPicPr>
          <p:nvPr/>
        </p:nvPicPr>
        <p:blipFill>
          <a:blip r:embed="rId4" cstate="print"/>
          <a:srcRect l="30000" t="32000" r="14444" b="20000"/>
          <a:stretch>
            <a:fillRect/>
          </a:stretch>
        </p:blipFill>
        <p:spPr bwMode="auto">
          <a:xfrm>
            <a:off x="609600" y="2057400"/>
            <a:ext cx="7902222" cy="4267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p:cNvGrpSpPr>
            <a:grpSpLocks/>
          </p:cNvGrpSpPr>
          <p:nvPr/>
        </p:nvGrpSpPr>
        <p:grpSpPr bwMode="auto">
          <a:xfrm>
            <a:off x="5715000" y="1828800"/>
            <a:ext cx="2514600" cy="4572000"/>
            <a:chOff x="3651" y="981"/>
            <a:chExt cx="1452" cy="3175"/>
          </a:xfrm>
        </p:grpSpPr>
        <p:pic>
          <p:nvPicPr>
            <p:cNvPr id="18439" name="Picture 5" descr="小麦"/>
            <p:cNvPicPr>
              <a:picLocks noChangeAspect="1" noChangeArrowheads="1"/>
            </p:cNvPicPr>
            <p:nvPr/>
          </p:nvPicPr>
          <p:blipFill>
            <a:blip r:embed="rId4" cstate="print"/>
            <a:srcRect l="1297" r="833"/>
            <a:stretch>
              <a:fillRect/>
            </a:stretch>
          </p:blipFill>
          <p:spPr bwMode="auto">
            <a:xfrm>
              <a:off x="3651" y="981"/>
              <a:ext cx="1452" cy="1053"/>
            </a:xfrm>
            <a:prstGeom prst="rect">
              <a:avLst/>
            </a:prstGeom>
            <a:noFill/>
            <a:ln w="9525">
              <a:solidFill>
                <a:schemeClr val="tx1"/>
              </a:solidFill>
              <a:miter lim="800000"/>
              <a:headEnd/>
              <a:tailEnd/>
            </a:ln>
          </p:spPr>
        </p:pic>
        <p:pic>
          <p:nvPicPr>
            <p:cNvPr id="18440" name="Picture 6" descr="i_storage"/>
            <p:cNvPicPr>
              <a:picLocks noChangeAspect="1" noChangeArrowheads="1"/>
            </p:cNvPicPr>
            <p:nvPr/>
          </p:nvPicPr>
          <p:blipFill>
            <a:blip r:embed="rId5" cstate="print"/>
            <a:srcRect/>
            <a:stretch>
              <a:fillRect/>
            </a:stretch>
          </p:blipFill>
          <p:spPr bwMode="auto">
            <a:xfrm>
              <a:off x="3651" y="2105"/>
              <a:ext cx="1452" cy="962"/>
            </a:xfrm>
            <a:prstGeom prst="rect">
              <a:avLst/>
            </a:prstGeom>
            <a:noFill/>
            <a:ln w="9525">
              <a:solidFill>
                <a:schemeClr val="tx1"/>
              </a:solidFill>
              <a:miter lim="800000"/>
              <a:headEnd/>
              <a:tailEnd/>
            </a:ln>
          </p:spPr>
        </p:pic>
        <p:pic>
          <p:nvPicPr>
            <p:cNvPr id="18441" name="Picture 7" descr="粮食物流部"/>
            <p:cNvPicPr>
              <a:picLocks noChangeAspect="1" noChangeArrowheads="1"/>
            </p:cNvPicPr>
            <p:nvPr/>
          </p:nvPicPr>
          <p:blipFill>
            <a:blip r:embed="rId6" cstate="print"/>
            <a:srcRect/>
            <a:stretch>
              <a:fillRect/>
            </a:stretch>
          </p:blipFill>
          <p:spPr bwMode="auto">
            <a:xfrm>
              <a:off x="3651" y="3145"/>
              <a:ext cx="1452" cy="1011"/>
            </a:xfrm>
            <a:prstGeom prst="rect">
              <a:avLst/>
            </a:prstGeom>
            <a:noFill/>
            <a:ln w="9525">
              <a:solidFill>
                <a:schemeClr val="tx1"/>
              </a:solidFill>
              <a:miter lim="800000"/>
              <a:headEnd/>
              <a:tailEnd/>
            </a:ln>
          </p:spPr>
        </p:pic>
      </p:grpSp>
      <p:sp>
        <p:nvSpPr>
          <p:cNvPr id="18435" name="Rectangle 18"/>
          <p:cNvSpPr>
            <a:spLocks noChangeArrowheads="1"/>
          </p:cNvSpPr>
          <p:nvPr/>
        </p:nvSpPr>
        <p:spPr bwMode="auto">
          <a:xfrm>
            <a:off x="571500" y="2286000"/>
            <a:ext cx="4295775" cy="4114800"/>
          </a:xfrm>
          <a:prstGeom prst="rect">
            <a:avLst/>
          </a:prstGeom>
          <a:noFill/>
          <a:ln w="12700" algn="ctr">
            <a:solidFill>
              <a:schemeClr val="bg2"/>
            </a:solidFill>
            <a:miter lim="800000"/>
            <a:headEnd/>
            <a:tailEnd/>
          </a:ln>
        </p:spPr>
        <p:txBody>
          <a:bodyPr lIns="90000" tIns="91440" rIns="90000" bIns="46800"/>
          <a:lstStyle/>
          <a:p>
            <a:pPr marL="182563" lvl="1" indent="-180975" defTabSz="900113">
              <a:spcBef>
                <a:spcPts val="1600"/>
              </a:spcBef>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集粮油原料采购、储运、销售、内外贸易于一体的综合运营商</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600"/>
              </a:spcBef>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经营范围：农业</a:t>
            </a:r>
            <a:r>
              <a:rPr lang="zh-CN" altLang="en-US" sz="1300" dirty="0">
                <a:solidFill>
                  <a:srgbClr val="0000CC"/>
                </a:solidFill>
                <a:latin typeface="微软雅黑" pitchFamily="34" charset="-122"/>
                <a:ea typeface="微软雅黑" pitchFamily="34" charset="-122"/>
                <a:cs typeface="Arial Unicode MS" pitchFamily="34" charset="-122"/>
              </a:rPr>
              <a:t>服务、粮油仓储物流、粮油饲料贸易、油脂油料加工、饲料</a:t>
            </a:r>
            <a:r>
              <a:rPr lang="zh-CN" altLang="en-US" sz="1300" dirty="0" smtClean="0">
                <a:solidFill>
                  <a:srgbClr val="0000CC"/>
                </a:solidFill>
                <a:latin typeface="微软雅黑" pitchFamily="34" charset="-122"/>
                <a:ea typeface="微软雅黑" pitchFamily="34" charset="-122"/>
                <a:cs typeface="Arial Unicode MS" pitchFamily="34" charset="-122"/>
              </a:rPr>
              <a:t>加工</a:t>
            </a:r>
            <a:endParaRPr lang="en-US" altLang="zh-CN" sz="1300" dirty="0" smtClean="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600"/>
              </a:spcBef>
              <a:buClr>
                <a:srgbClr val="0066FF"/>
              </a:buClr>
              <a:buFont typeface="Wingdings" pitchFamily="2" charset="2"/>
              <a:buChar char="n"/>
            </a:pPr>
            <a:r>
              <a:rPr lang="zh-CN" altLang="en-US" sz="1300" dirty="0">
                <a:solidFill>
                  <a:srgbClr val="0000CC"/>
                </a:solidFill>
                <a:latin typeface="微软雅黑" pitchFamily="34" charset="-122"/>
                <a:ea typeface="微软雅黑" pitchFamily="34" charset="-122"/>
                <a:cs typeface="Arial Unicode MS" pitchFamily="34" charset="-122"/>
              </a:rPr>
              <a:t>经营种类：小麦、玉米、稻谷、杂粮豆类、油料、食用油脂、饲料原料及产品等</a:t>
            </a:r>
            <a:endParaRPr lang="zh-CN" altLang="en-GB" sz="13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600"/>
              </a:spcBef>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小</a:t>
            </a:r>
            <a:r>
              <a:rPr lang="zh-CN" altLang="en-US" sz="1300" dirty="0">
                <a:solidFill>
                  <a:srgbClr val="0000CC"/>
                </a:solidFill>
                <a:latin typeface="微软雅黑" pitchFamily="34" charset="-122"/>
                <a:ea typeface="微软雅黑" pitchFamily="34" charset="-122"/>
                <a:cs typeface="Arial Unicode MS" pitchFamily="34" charset="-122"/>
              </a:rPr>
              <a:t>麦收储量</a:t>
            </a:r>
            <a:r>
              <a:rPr lang="en-US" altLang="en-US" sz="1300" dirty="0">
                <a:solidFill>
                  <a:srgbClr val="0000CC"/>
                </a:solidFill>
                <a:latin typeface="微软雅黑" pitchFamily="34" charset="-122"/>
                <a:ea typeface="微软雅黑" pitchFamily="34" charset="-122"/>
                <a:cs typeface="Arial Unicode MS" pitchFamily="34" charset="-122"/>
              </a:rPr>
              <a:t>505</a:t>
            </a:r>
            <a:r>
              <a:rPr lang="zh-CN" altLang="en-US" sz="1300" dirty="0">
                <a:solidFill>
                  <a:srgbClr val="0000CC"/>
                </a:solidFill>
                <a:latin typeface="微软雅黑" pitchFamily="34" charset="-122"/>
                <a:ea typeface="微软雅黑" pitchFamily="34" charset="-122"/>
                <a:cs typeface="Arial Unicode MS" pitchFamily="34" charset="-122"/>
              </a:rPr>
              <a:t>万吨，市场</a:t>
            </a:r>
            <a:r>
              <a:rPr lang="zh-CN" altLang="en-US" sz="1300" dirty="0" smtClean="0">
                <a:solidFill>
                  <a:srgbClr val="0000CC"/>
                </a:solidFill>
                <a:latin typeface="微软雅黑" pitchFamily="34" charset="-122"/>
                <a:ea typeface="微软雅黑" pitchFamily="34" charset="-122"/>
                <a:cs typeface="Arial Unicode MS" pitchFamily="34" charset="-122"/>
              </a:rPr>
              <a:t>份额</a:t>
            </a:r>
            <a:r>
              <a:rPr lang="en-US" altLang="en-US" sz="1300" dirty="0" smtClean="0">
                <a:solidFill>
                  <a:srgbClr val="0000CC"/>
                </a:solidFill>
                <a:latin typeface="微软雅黑" pitchFamily="34" charset="-122"/>
                <a:ea typeface="微软雅黑" pitchFamily="34" charset="-122"/>
                <a:cs typeface="Arial Unicode MS" pitchFamily="34" charset="-122"/>
              </a:rPr>
              <a:t>11</a:t>
            </a:r>
            <a:r>
              <a:rPr lang="en-US" altLang="en-US" sz="1300" dirty="0">
                <a:solidFill>
                  <a:srgbClr val="0000CC"/>
                </a:solidFill>
                <a:latin typeface="微软雅黑" pitchFamily="34" charset="-122"/>
                <a:ea typeface="微软雅黑" pitchFamily="34" charset="-122"/>
                <a:cs typeface="Arial Unicode MS" pitchFamily="34" charset="-122"/>
              </a:rPr>
              <a:t>%</a:t>
            </a:r>
            <a:r>
              <a:rPr lang="zh-CN" altLang="en-US" sz="1300" dirty="0">
                <a:solidFill>
                  <a:srgbClr val="0000CC"/>
                </a:solidFill>
                <a:latin typeface="微软雅黑" pitchFamily="34" charset="-122"/>
                <a:ea typeface="微软雅黑" pitchFamily="34" charset="-122"/>
                <a:cs typeface="Arial Unicode MS" pitchFamily="34" charset="-122"/>
              </a:rPr>
              <a:t>，行业排名第一；占全国小麦进出口量的</a:t>
            </a:r>
            <a:r>
              <a:rPr lang="en-US" altLang="zh-CN" sz="1300" dirty="0">
                <a:solidFill>
                  <a:srgbClr val="0000CC"/>
                </a:solidFill>
                <a:latin typeface="微软雅黑" pitchFamily="34" charset="-122"/>
                <a:ea typeface="微软雅黑" pitchFamily="34" charset="-122"/>
                <a:cs typeface="Arial Unicode MS" pitchFamily="34" charset="-122"/>
              </a:rPr>
              <a:t>95%</a:t>
            </a:r>
            <a:r>
              <a:rPr lang="zh-CN" altLang="en-US" sz="1300" dirty="0">
                <a:solidFill>
                  <a:srgbClr val="0000CC"/>
                </a:solidFill>
                <a:latin typeface="微软雅黑" pitchFamily="34" charset="-122"/>
                <a:ea typeface="微软雅黑" pitchFamily="34" charset="-122"/>
                <a:cs typeface="Arial Unicode MS" pitchFamily="34" charset="-122"/>
              </a:rPr>
              <a:t>；</a:t>
            </a:r>
            <a:endParaRPr lang="en-US" altLang="zh-CN" sz="13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600"/>
              </a:spcBef>
              <a:buClr>
                <a:srgbClr val="0066FF"/>
              </a:buClr>
              <a:buFont typeface="Wingdings" pitchFamily="2" charset="2"/>
              <a:buChar char="n"/>
            </a:pPr>
            <a:r>
              <a:rPr lang="zh-CN" altLang="en-US" sz="1300" dirty="0" smtClean="0">
                <a:solidFill>
                  <a:srgbClr val="0000CC"/>
                </a:solidFill>
                <a:latin typeface="微软雅黑" pitchFamily="34" charset="-122"/>
                <a:ea typeface="微软雅黑" pitchFamily="34" charset="-122"/>
                <a:cs typeface="Arial Unicode MS" pitchFamily="34" charset="-122"/>
              </a:rPr>
              <a:t>东北玉米主产区玉米</a:t>
            </a:r>
            <a:r>
              <a:rPr lang="zh-CN" altLang="en-US" sz="1300" dirty="0">
                <a:solidFill>
                  <a:srgbClr val="0000CC"/>
                </a:solidFill>
                <a:latin typeface="微软雅黑" pitchFamily="34" charset="-122"/>
                <a:ea typeface="微软雅黑" pitchFamily="34" charset="-122"/>
                <a:cs typeface="Arial Unicode MS" pitchFamily="34" charset="-122"/>
              </a:rPr>
              <a:t>收储量</a:t>
            </a:r>
            <a:r>
              <a:rPr lang="en-US" altLang="en-US" sz="1300" dirty="0">
                <a:solidFill>
                  <a:srgbClr val="0000CC"/>
                </a:solidFill>
                <a:latin typeface="微软雅黑" pitchFamily="34" charset="-122"/>
                <a:ea typeface="微软雅黑" pitchFamily="34" charset="-122"/>
                <a:cs typeface="Arial Unicode MS" pitchFamily="34" charset="-122"/>
              </a:rPr>
              <a:t>580</a:t>
            </a:r>
            <a:r>
              <a:rPr lang="zh-CN" altLang="en-US" sz="1300" dirty="0">
                <a:solidFill>
                  <a:srgbClr val="0000CC"/>
                </a:solidFill>
                <a:latin typeface="微软雅黑" pitchFamily="34" charset="-122"/>
                <a:ea typeface="微软雅黑" pitchFamily="34" charset="-122"/>
                <a:cs typeface="Arial Unicode MS" pitchFamily="34" charset="-122"/>
              </a:rPr>
              <a:t>万吨，市场份额 </a:t>
            </a:r>
            <a:r>
              <a:rPr lang="en-US" altLang="en-US" sz="1300" dirty="0">
                <a:solidFill>
                  <a:srgbClr val="0000CC"/>
                </a:solidFill>
                <a:latin typeface="微软雅黑" pitchFamily="34" charset="-122"/>
                <a:ea typeface="微软雅黑" pitchFamily="34" charset="-122"/>
                <a:cs typeface="Arial Unicode MS" pitchFamily="34" charset="-122"/>
              </a:rPr>
              <a:t>15%</a:t>
            </a:r>
            <a:r>
              <a:rPr lang="zh-CN" altLang="en-US" sz="1300" dirty="0">
                <a:solidFill>
                  <a:srgbClr val="0000CC"/>
                </a:solidFill>
                <a:latin typeface="微软雅黑" pitchFamily="34" charset="-122"/>
                <a:ea typeface="微软雅黑" pitchFamily="34" charset="-122"/>
                <a:cs typeface="Arial Unicode MS" pitchFamily="34" charset="-122"/>
              </a:rPr>
              <a:t>，行业排名第一；占全国大米、玉米出口量的</a:t>
            </a:r>
            <a:r>
              <a:rPr lang="en-US" altLang="zh-CN" sz="1300" dirty="0">
                <a:solidFill>
                  <a:srgbClr val="0000CC"/>
                </a:solidFill>
                <a:latin typeface="微软雅黑" pitchFamily="34" charset="-122"/>
                <a:ea typeface="微软雅黑" pitchFamily="34" charset="-122"/>
                <a:cs typeface="Arial Unicode MS" pitchFamily="34" charset="-122"/>
              </a:rPr>
              <a:t>70%</a:t>
            </a:r>
            <a:r>
              <a:rPr lang="zh-CN" altLang="en-US" sz="1300" dirty="0">
                <a:solidFill>
                  <a:srgbClr val="0000CC"/>
                </a:solidFill>
                <a:latin typeface="微软雅黑" pitchFamily="34" charset="-122"/>
                <a:ea typeface="微软雅黑" pitchFamily="34" charset="-122"/>
                <a:cs typeface="Arial Unicode MS" pitchFamily="34" charset="-122"/>
              </a:rPr>
              <a:t>，</a:t>
            </a:r>
            <a:endParaRPr lang="en-US" altLang="zh-CN" sz="1300" dirty="0">
              <a:solidFill>
                <a:srgbClr val="0000CC"/>
              </a:solidFill>
              <a:latin typeface="微软雅黑" pitchFamily="34" charset="-122"/>
              <a:ea typeface="微软雅黑" pitchFamily="34" charset="-122"/>
              <a:cs typeface="Arial Unicode MS" pitchFamily="34" charset="-122"/>
            </a:endParaRPr>
          </a:p>
          <a:p>
            <a:pPr marL="182563" lvl="1" indent="-180975" defTabSz="900113">
              <a:spcBef>
                <a:spcPts val="1600"/>
              </a:spcBef>
              <a:buClr>
                <a:srgbClr val="0066FF"/>
              </a:buClr>
              <a:buFont typeface="Wingdings" pitchFamily="2" charset="2"/>
              <a:buChar char="n"/>
            </a:pPr>
            <a:r>
              <a:rPr lang="zh-CN" altLang="en-US" sz="1300" dirty="0">
                <a:solidFill>
                  <a:srgbClr val="0000CC"/>
                </a:solidFill>
                <a:latin typeface="微软雅黑" pitchFamily="34" charset="-122"/>
                <a:ea typeface="微软雅黑" pitchFamily="34" charset="-122"/>
                <a:cs typeface="Arial Unicode MS" pitchFamily="34" charset="-122"/>
              </a:rPr>
              <a:t>油菜籽收储量</a:t>
            </a:r>
            <a:r>
              <a:rPr lang="en-US" altLang="en-US" sz="1300" dirty="0">
                <a:solidFill>
                  <a:srgbClr val="0000CC"/>
                </a:solidFill>
                <a:latin typeface="微软雅黑" pitchFamily="34" charset="-122"/>
                <a:ea typeface="微软雅黑" pitchFamily="34" charset="-122"/>
                <a:cs typeface="Arial Unicode MS" pitchFamily="34" charset="-122"/>
              </a:rPr>
              <a:t>105</a:t>
            </a:r>
            <a:r>
              <a:rPr lang="zh-CN" altLang="en-US" sz="1300" dirty="0">
                <a:solidFill>
                  <a:srgbClr val="0000CC"/>
                </a:solidFill>
                <a:latin typeface="微软雅黑" pitchFamily="34" charset="-122"/>
                <a:ea typeface="微软雅黑" pitchFamily="34" charset="-122"/>
                <a:cs typeface="Arial Unicode MS" pitchFamily="34" charset="-122"/>
              </a:rPr>
              <a:t>万吨，市场份额 </a:t>
            </a:r>
            <a:r>
              <a:rPr lang="en-US" altLang="en-US" sz="1300" dirty="0">
                <a:solidFill>
                  <a:srgbClr val="0000CC"/>
                </a:solidFill>
                <a:latin typeface="微软雅黑" pitchFamily="34" charset="-122"/>
                <a:ea typeface="微软雅黑" pitchFamily="34" charset="-122"/>
                <a:cs typeface="Arial Unicode MS" pitchFamily="34" charset="-122"/>
              </a:rPr>
              <a:t>15%</a:t>
            </a:r>
            <a:r>
              <a:rPr lang="zh-CN" altLang="en-US" sz="1300" dirty="0">
                <a:solidFill>
                  <a:srgbClr val="0000CC"/>
                </a:solidFill>
                <a:latin typeface="微软雅黑" pitchFamily="34" charset="-122"/>
                <a:ea typeface="微软雅黑" pitchFamily="34" charset="-122"/>
                <a:cs typeface="Arial Unicode MS" pitchFamily="34" charset="-122"/>
              </a:rPr>
              <a:t>，行业排名第一</a:t>
            </a:r>
          </a:p>
          <a:p>
            <a:pPr marL="182563" lvl="1" indent="-180975" defTabSz="900113">
              <a:spcBef>
                <a:spcPts val="1600"/>
              </a:spcBef>
              <a:buClr>
                <a:srgbClr val="0066FF"/>
              </a:buClr>
              <a:buFont typeface="Wingdings" pitchFamily="2" charset="2"/>
              <a:buChar char="n"/>
            </a:pPr>
            <a:r>
              <a:rPr lang="zh-CN" altLang="en-US" sz="1300" dirty="0">
                <a:solidFill>
                  <a:srgbClr val="0000CC"/>
                </a:solidFill>
                <a:latin typeface="微软雅黑" pitchFamily="34" charset="-122"/>
                <a:ea typeface="微软雅黑" pitchFamily="34" charset="-122"/>
                <a:cs typeface="Arial Unicode MS" pitchFamily="34" charset="-122"/>
              </a:rPr>
              <a:t>占全国原糖进口量的</a:t>
            </a:r>
            <a:r>
              <a:rPr lang="en-US" altLang="zh-CN" sz="1300" dirty="0">
                <a:solidFill>
                  <a:srgbClr val="0000CC"/>
                </a:solidFill>
                <a:latin typeface="微软雅黑" pitchFamily="34" charset="-122"/>
                <a:ea typeface="微软雅黑" pitchFamily="34" charset="-122"/>
                <a:cs typeface="Arial Unicode MS" pitchFamily="34" charset="-122"/>
              </a:rPr>
              <a:t>70%</a:t>
            </a:r>
          </a:p>
          <a:p>
            <a:pPr marL="182563" lvl="1" indent="-180975" defTabSz="900113">
              <a:spcBef>
                <a:spcPts val="1000"/>
              </a:spcBef>
              <a:buClr>
                <a:srgbClr val="0066FF"/>
              </a:buClr>
              <a:buFont typeface="Wingdings" pitchFamily="2" charset="2"/>
              <a:buChar char="n"/>
            </a:pPr>
            <a:endParaRPr lang="en-US" altLang="zh-CN" sz="1500" dirty="0">
              <a:solidFill>
                <a:srgbClr val="0000CC"/>
              </a:solidFill>
              <a:latin typeface="微软雅黑" pitchFamily="34" charset="-122"/>
              <a:ea typeface="微软雅黑" pitchFamily="34" charset="-122"/>
              <a:cs typeface="Arial Unicode MS" pitchFamily="34" charset="-122"/>
            </a:endParaRPr>
          </a:p>
        </p:txBody>
      </p:sp>
      <p:sp>
        <p:nvSpPr>
          <p:cNvPr id="20484" name="Rectangle 19"/>
          <p:cNvSpPr>
            <a:spLocks noChangeArrowheads="1"/>
          </p:cNvSpPr>
          <p:nvPr/>
        </p:nvSpPr>
        <p:spPr bwMode="auto">
          <a:xfrm>
            <a:off x="571500" y="1752600"/>
            <a:ext cx="4305300" cy="533400"/>
          </a:xfrm>
          <a:prstGeom prst="rect">
            <a:avLst/>
          </a:prstGeom>
          <a:solidFill>
            <a:srgbClr val="0070C0"/>
          </a:solidFill>
          <a:ln w="9525">
            <a:noFill/>
            <a:miter lim="800000"/>
            <a:headEnd/>
            <a:tailEnd/>
          </a:ln>
        </p:spPr>
        <p:txBody>
          <a:bodyPr wrap="none" anchor="ctr"/>
          <a:lstStyle/>
          <a:p>
            <a:pPr algn="ctr" defTabSz="762000" eaLnBrk="0" hangingPunct="0">
              <a:defRPr/>
            </a:pPr>
            <a:r>
              <a:rPr lang="zh-CN" altLang="en-GB" sz="1600" b="1" dirty="0">
                <a:solidFill>
                  <a:schemeClr val="accent1"/>
                </a:solidFill>
                <a:latin typeface="微软雅黑" pitchFamily="34" charset="-122"/>
                <a:ea typeface="微软雅黑" pitchFamily="34" charset="-122"/>
                <a:cs typeface="Arial Unicode MS" pitchFamily="34" charset="-122"/>
              </a:rPr>
              <a:t>中</a:t>
            </a:r>
            <a:r>
              <a:rPr lang="zh-CN" altLang="en-US" sz="1600" b="1" dirty="0">
                <a:solidFill>
                  <a:schemeClr val="accent1"/>
                </a:solidFill>
                <a:latin typeface="微软雅黑" pitchFamily="34" charset="-122"/>
                <a:ea typeface="微软雅黑" pitchFamily="34" charset="-122"/>
                <a:cs typeface="Arial Unicode MS" pitchFamily="34" charset="-122"/>
              </a:rPr>
              <a:t>粮</a:t>
            </a:r>
            <a:r>
              <a:rPr lang="zh-CN" altLang="en-GB" sz="1600" b="1" dirty="0">
                <a:solidFill>
                  <a:schemeClr val="accent1"/>
                </a:solidFill>
                <a:latin typeface="微软雅黑" pitchFamily="34" charset="-122"/>
                <a:ea typeface="微软雅黑" pitchFamily="34" charset="-122"/>
                <a:cs typeface="Arial Unicode MS" pitchFamily="34" charset="-122"/>
              </a:rPr>
              <a:t>粮油</a:t>
            </a:r>
            <a:endParaRPr lang="en-GB" altLang="zh-CN" sz="1600" b="1" dirty="0">
              <a:solidFill>
                <a:schemeClr val="accent1"/>
              </a:solidFill>
              <a:latin typeface="微软雅黑" pitchFamily="34" charset="-122"/>
              <a:ea typeface="微软雅黑" pitchFamily="34" charset="-122"/>
              <a:cs typeface="Arial Unicode MS" pitchFamily="34" charset="-122"/>
            </a:endParaRPr>
          </a:p>
        </p:txBody>
      </p:sp>
      <p:sp>
        <p:nvSpPr>
          <p:cNvPr id="18437" name="Rectangle 5"/>
          <p:cNvSpPr>
            <a:spLocks noGrp="1" noChangeArrowheads="1"/>
          </p:cNvSpPr>
          <p:nvPr>
            <p:ph type="title"/>
          </p:nvPr>
        </p:nvSpPr>
        <p:spPr/>
        <p:txBody>
          <a:bodyPr/>
          <a:lstStyle/>
          <a:p>
            <a:pPr eaLnBrk="1" hangingPunct="1"/>
            <a:r>
              <a:rPr lang="zh-CN" altLang="en-US" sz="3200" dirty="0" smtClean="0">
                <a:solidFill>
                  <a:srgbClr val="0070C0"/>
                </a:solidFill>
              </a:rPr>
              <a:t>中粮概况</a:t>
            </a:r>
            <a:endParaRPr lang="zh-CN" altLang="en-US" sz="3200" dirty="0" smtClean="0">
              <a:solidFill>
                <a:srgbClr val="0070C0"/>
              </a:solidFill>
              <a:latin typeface="Arial Unicode MS" pitchFamily="34" charset="-122"/>
              <a:ea typeface="Arial Unicode MS" pitchFamily="34" charset="-122"/>
              <a:cs typeface="Arial Unicode MS" pitchFamily="34" charset="-122"/>
            </a:endParaRPr>
          </a:p>
        </p:txBody>
      </p:sp>
      <p:sp>
        <p:nvSpPr>
          <p:cNvPr id="10" name="灯片编号占位符 12"/>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E8520-B88C-46BB-9A73-F8C9847193BF}" type="slidenum">
              <a:rPr kumimoji="0" lang="en-US" altLang="zh-CN" sz="1400" b="0"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400" b="0"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sp>
        <p:nvSpPr>
          <p:cNvPr id="11" name="矩形 14"/>
          <p:cNvSpPr>
            <a:spLocks noChangeArrowheads="1"/>
          </p:cNvSpPr>
          <p:nvPr>
            <p:custDataLst>
              <p:tags r:id="rId1"/>
            </p:custDataLst>
          </p:nvPr>
        </p:nvSpPr>
        <p:spPr bwMode="auto">
          <a:xfrm>
            <a:off x="304800" y="1752600"/>
            <a:ext cx="8534400" cy="4800600"/>
          </a:xfrm>
          <a:prstGeom prst="rect">
            <a:avLst/>
          </a:prstGeom>
          <a:noFill/>
          <a:ln w="9525" algn="ctr">
            <a:solidFill>
              <a:schemeClr val="accent2"/>
            </a:solidFill>
            <a:prstDash val="solid"/>
            <a:round/>
            <a:headEnd/>
            <a:tailEnd/>
          </a:ln>
        </p:spPr>
        <p:txBody>
          <a:bodyPr lIns="90000" tIns="46800" rIns="90000" bIns="46800" anchor="ctr"/>
          <a:lstStyle/>
          <a:p>
            <a:pPr algn="ctr">
              <a:spcBef>
                <a:spcPct val="50000"/>
              </a:spcBef>
            </a:pPr>
            <a:endParaRPr lang="zh-CN" altLang="en-US">
              <a:latin typeface="微软雅黑" pitchFamily="34" charset="-122"/>
              <a:ea typeface="微软雅黑" pitchFamily="34" charset="-122"/>
              <a:sym typeface="微软雅黑" pitchFamily="34" charset="-122"/>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SFu4_UT9DEuGkLLJtB_bz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2IE04iTiDkumJAADxVNZl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f6aWsj8okiL8xWA3MjYe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V7UGsRJp8k.DCV71zlf0I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UgW2bjO1EOIObdTeTZm5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uB.zElmqEe.uV5pg1sxS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Y1XdxQ_aUGZYeULnaSd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0HmG869vkKwgrRVBBowA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BE.BXclq5Ue2nmOvav2KG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zlJ9UHzeC0.ou3..L2GQ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tD0rSvxuAUOvoOc13M2d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kQKn2EXPM0Cc_PduvMGlE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s7FZ_Dd7xUCCufZ9UnGL1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QNb6JTGkP0Wcn1lZ18GIU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_dgPWcw6TUiUeudqyl4GQ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7BqO7U6LD02_bFwxn.vBN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WTJY3iwQkm4ROFKd6hga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iKXuQz2eQkSTb4cE7SyF6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5ZmPWHZn.Eqxz0xs6Xo9I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IvgezR8Qy06WulvhyP8My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Y8z7i_J0f0Cihge3Z0TUB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edGcS.KdUuqSgMWE70h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4x0WzZwjE6jekZg0w8Ub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xRP5twMQEa21c1EI7D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J85ZDLhhk6fOxMsf0hG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gC1u76OjUGYI287BMqb0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t3EhDUJPU2J3yi4sRQ2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c2tGejB4ECu_4k6fYzA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9m5NO3a4Um_BmXhhpT9Z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fKtM6UREGO0exXSNQj5Q"/>
</p:tagLst>
</file>

<file path=ppt/tags/tag3.xml><?xml version="1.0" encoding="utf-8"?>
<p:tagLst xmlns:a="http://schemas.openxmlformats.org/drawingml/2006/main" xmlns:r="http://schemas.openxmlformats.org/officeDocument/2006/relationships" xmlns:p="http://schemas.openxmlformats.org/presentationml/2006/main">
  <p:tag name="NAME" val="OvalText"/>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EmE5YWc00CSNqZnfWa5I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9.rdx0pEizn2th9vy7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dNAnamXWkusG_43G2eL6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H3Wk1BD1ECRt0qQUn5E8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r487OoB_EuMWAGMWeKx6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P6zHE9myUOr.mAG_EEO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pB0GAISv02OnaX3BzYU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SGNZhwB3UyuXuX2lbxcv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vbMlYXb_0StDcyAuzZ87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a8wCDvq7E2lJjSIO_jS0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dCFDtw1kUafHz3AAxsE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4efoBeASo0CJVgB3njSqX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e3uWJuagEutDq5DPLSgM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hekVSwsGUOO7YgPse7tB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9ZsP6tlLiEm.ob.z7UytP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SZvm4Qkg2kSUkYRqxxnXp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Wvi9_u8eUS4_gI5RW80g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XDKLNJX4U2e_hsxg90W5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AaL8ARnH0i5K924smck7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tJali3bG0q_79uDodvrq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ctnDN67n0mBHtXLK33.8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p7easXz1E26XH.zfAJaX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rahFhaDeUi3DKSVwTfT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jp5q11nUUOwHBCF8Sbt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2um1_0pqAEm_vmM3HdxT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n8aYaQhpEafBMkswQvP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D8H_lUy3UuNbwb5Q7a7g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HnH0XNodkWLQqiuDSg1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OrQflgMZjUWeqrViRvTc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KJvQHEpwYkuCR_BWnz2ji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S6VCd3TmEqMJO6QuDOQL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Vik..oVvkO.y6A7Jat5N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ZCUKUoQcw0.o8xivF_1r9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AphXn5qJNEaq4MkSV0o1e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Wn9Sfe8UuUyHl.cSRhCPv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BHnP8uKqky4fQ6VO80Zz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HgSaarPanUKkGQULj3ak4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8j9uIc29o0WMsLCDOMGfr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y.j7NzQd0eP2QIu7oSG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KKJ54RP_Em94BGGykoiL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HYkG_vD1uUWPN5k2US80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KMm1UMoYUWN2a5XUcn_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hb20n6tULkaqfOiqbiZM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zoCLWQr2SEymHNWo3mpiQ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ed_67MEkUqtCoAbMGSZ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QEtgbH0yEqe8RVfigaIk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nhp.Eog_S0qCWG__tpY_1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gGISMKSVkafYtfNNk5N_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ddQqJUOzX0OinhiGbwwH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AzseJcGtpEuJ2szJSh52K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8m8Cwob2qEScAnmF62Y1R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Eu1qCaf7U6cb4aNSiGgU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KgL.9LsZYkm7JgLwGnVFg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LSqpEhhRUyKYnA4aVmbb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6H9KU0g06MQ5BqwcUPO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0fgFRyi_uk.qChTc2aDiA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o1BVzRdHy0.i7sZjU4o69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YqARSeYUUGGM8ml1VQTX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hqfXO5aPckyzacsvt2ui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hMdbuCpOUSBEkyWo1S7Z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zOIwZ3bBlESF6dnVfolmJ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ydev07dd0GNcn4EvIWo6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Atw_OfTOfk2vCXBU_bSvm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tw_OfTOfk2vCXBU_bSvm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tw_OfTOfk2vCXBU_bSvm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tw_OfTOfk2vCXBU_bSvm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tw_OfTOfk2vCXBU_bSvm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tw_OfTOfk2vCXBU_bSvm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Atw_OfTOfk2vCXBU_bSvm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gA7ncJnBUGPe9VY65fm0w"/>
</p:tagLst>
</file>

<file path=ppt/theme/theme1.xml><?xml version="1.0" encoding="utf-8"?>
<a:theme xmlns:a="http://schemas.openxmlformats.org/drawingml/2006/main" name="默认设计模板">
  <a:themeElements>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Fan</Template>
  <TotalTime>9203</TotalTime>
  <Words>3682</Words>
  <Application>Microsoft Office PowerPoint</Application>
  <PresentationFormat>全屏显示(4:3)</PresentationFormat>
  <Paragraphs>581</Paragraphs>
  <Slides>38</Slides>
  <Notes>21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0" baseType="lpstr">
      <vt:lpstr>默认设计模板</vt:lpstr>
      <vt:lpstr>think-cell Slide</vt:lpstr>
      <vt:lpstr>幻灯片 1</vt:lpstr>
      <vt:lpstr>幻灯片 2</vt:lpstr>
      <vt:lpstr>目录</vt:lpstr>
      <vt:lpstr>中粮概况</vt:lpstr>
      <vt:lpstr>中粮概况</vt:lpstr>
      <vt:lpstr>幻灯片 6</vt:lpstr>
      <vt:lpstr>幻灯片 7</vt:lpstr>
      <vt:lpstr>中粮概况</vt:lpstr>
      <vt:lpstr>中粮概况</vt:lpstr>
      <vt:lpstr>中粮概况</vt:lpstr>
      <vt:lpstr>中粮概况</vt:lpstr>
      <vt:lpstr>中粮概况</vt:lpstr>
      <vt:lpstr>中粮概况</vt:lpstr>
      <vt:lpstr>中粮概况</vt:lpstr>
      <vt:lpstr>中粮概况</vt:lpstr>
      <vt:lpstr>中粮概况</vt:lpstr>
      <vt:lpstr>中粮概况</vt:lpstr>
      <vt:lpstr>中粮概况</vt:lpstr>
      <vt:lpstr>中粮概况</vt:lpstr>
      <vt:lpstr>中粮概况</vt:lpstr>
      <vt:lpstr>中粮概况——品牌</vt:lpstr>
      <vt:lpstr>目录</vt:lpstr>
      <vt:lpstr>幻灯片 23</vt:lpstr>
      <vt:lpstr>幻灯片 24</vt:lpstr>
      <vt:lpstr>研究院简介</vt:lpstr>
      <vt:lpstr>幻灯片 26</vt:lpstr>
      <vt:lpstr>幻灯片 27</vt:lpstr>
      <vt:lpstr>幻灯片 28</vt:lpstr>
      <vt:lpstr> </vt:lpstr>
      <vt:lpstr>幻灯片 30</vt:lpstr>
      <vt:lpstr>幻灯片 31</vt:lpstr>
      <vt:lpstr>幻灯片 32</vt:lpstr>
      <vt:lpstr>幻灯片 33</vt:lpstr>
      <vt:lpstr>研究院简介</vt:lpstr>
      <vt:lpstr>研究院简介</vt:lpstr>
      <vt:lpstr>幻灯片 36</vt:lpstr>
      <vt:lpstr>幻灯片 37</vt:lpstr>
      <vt:lpstr>幻灯片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牛兴和[COFCO\niuxinghe]</cp:lastModifiedBy>
  <cp:revision>807</cp:revision>
  <cp:lastPrinted>1601-01-01T00:00:00Z</cp:lastPrinted>
  <dcterms:created xsi:type="dcterms:W3CDTF">1601-01-01T00:00:00Z</dcterms:created>
  <dcterms:modified xsi:type="dcterms:W3CDTF">2012-03-04T08:27:22Z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